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8288000" cy="10287000"/>
  <p:notesSz cx="6858000" cy="9144000"/>
  <p:embeddedFontLst>
    <p:embeddedFont>
      <p:font typeface="Cantata One" panose="020B0604020202020204" charset="-18"/>
      <p:regular r:id="rId22"/>
    </p:embeddedFont>
    <p:embeddedFont>
      <p:font typeface="Didact Gothic" panose="00000500000000000000" pitchFamily="2" charset="0"/>
      <p:regular r:id="rId23"/>
    </p:embeddedFont>
    <p:embeddedFont>
      <p:font typeface="HK Grotesk" panose="020B0604020202020204" charset="-18"/>
      <p:regular r:id="rId24"/>
    </p:embeddedFont>
    <p:embeddedFont>
      <p:font typeface="HK Grotesk Bold" panose="020B0604020202020204" charset="-18"/>
      <p:regular r:id="rId25"/>
    </p:embeddedFont>
    <p:embeddedFont>
      <p:font typeface="Lora" pitchFamily="2" charset="-18"/>
      <p:regular r:id="rId26"/>
    </p:embeddedFont>
    <p:embeddedFont>
      <p:font typeface="Lora Bold" charset="-18"/>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318"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arget="../media/image35.jpeg" Type="http://schemas.openxmlformats.org/officeDocument/2006/relationships/image"/><Relationship Id="rId2" Target="../media/image34.jpeg" Type="http://schemas.openxmlformats.org/officeDocument/2006/relationships/image"/><Relationship Id="rId1" Target="../slideLayouts/slideLayout7.xml" Type="http://schemas.openxmlformats.org/officeDocument/2006/relationships/slideLayout"/><Relationship Id="rId4" Target="../media/image36.jpeg" Type="http://schemas.openxmlformats.org/officeDocument/2006/relationships/image"/></Relationships>
</file>

<file path=ppt/slides/_rels/slide11.xml.rels><?xml version="1.0" encoding="UTF-8" standalone="yes" ?><Relationships xmlns="http://schemas.openxmlformats.org/package/2006/relationships"><Relationship Id="rId3" Target="../media/image38.png" Type="http://schemas.openxmlformats.org/officeDocument/2006/relationships/image"/><Relationship Id="rId2" Target="../media/image37.jpeg" Type="http://schemas.openxmlformats.org/officeDocument/2006/relationships/image"/><Relationship Id="rId1" Target="../slideLayouts/slideLayout7.xml" Type="http://schemas.openxmlformats.org/officeDocument/2006/relationships/slideLayout"/><Relationship Id="rId4" Target="../media/image39.png" Type="http://schemas.openxmlformats.org/officeDocument/2006/relationships/image"/></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arget="../media/image47.jpeg" Type="http://schemas.openxmlformats.org/officeDocument/2006/relationships/image"/><Relationship Id="rId3" Target="../media/image42.jpeg" Type="http://schemas.openxmlformats.org/officeDocument/2006/relationships/image"/><Relationship Id="rId7" Target="../media/image46.jpeg" Type="http://schemas.openxmlformats.org/officeDocument/2006/relationships/image"/><Relationship Id="rId2" Target="../media/image41.jpeg" Type="http://schemas.openxmlformats.org/officeDocument/2006/relationships/image"/><Relationship Id="rId1" Target="../slideLayouts/slideLayout7.xml" Type="http://schemas.openxmlformats.org/officeDocument/2006/relationships/slideLayout"/><Relationship Id="rId6" Target="../media/image45.jpeg" Type="http://schemas.openxmlformats.org/officeDocument/2006/relationships/image"/><Relationship Id="rId5" Target="../media/image44.jpeg" Type="http://schemas.openxmlformats.org/officeDocument/2006/relationships/image"/><Relationship Id="rId4" Target="../media/image43.jpeg" Type="http://schemas.openxmlformats.org/officeDocument/2006/relationships/image"/></Relationships>
</file>

<file path=ppt/slides/_rels/slide14.xml.rels><?xml version="1.0" encoding="UTF-8" standalone="yes" ?><Relationships xmlns="http://schemas.openxmlformats.org/package/2006/relationships"><Relationship Id="rId3" Target="../media/image49.png" Type="http://schemas.openxmlformats.org/officeDocument/2006/relationships/image"/><Relationship Id="rId7" Target="../media/image53.jpeg" Type="http://schemas.openxmlformats.org/officeDocument/2006/relationships/image"/><Relationship Id="rId2" Target="../media/image48.jpeg" Type="http://schemas.openxmlformats.org/officeDocument/2006/relationships/image"/><Relationship Id="rId1" Target="../slideLayouts/slideLayout7.xml" Type="http://schemas.openxmlformats.org/officeDocument/2006/relationships/slideLayout"/><Relationship Id="rId6" Target="../media/image52.png" Type="http://schemas.openxmlformats.org/officeDocument/2006/relationships/image"/><Relationship Id="rId5" Target="../media/image51.jpeg" Type="http://schemas.openxmlformats.org/officeDocument/2006/relationships/image"/><Relationship Id="rId4" Target="../media/image50.png" Type="http://schemas.openxmlformats.org/officeDocument/2006/relationships/image"/></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ostia-antica.org/dict/topics/caserma/rome.htm"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encyklopedie.praha2.cz/osobnost/1922-josef-rossler-orovsky"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arget="https://docs.google.com/spreadsheets/d/1DUF2isFWsqVSYhbaACYtbgcLi_YjDqpE3GLQIVgkKQg/edit#gid=69851113" TargetMode="External" Type="http://schemas.openxmlformats.org/officeDocument/2006/relationships/hyperlink"/><Relationship Id="rId2" Target="../media/image20.jpeg" Type="http://schemas.openxmlformats.org/officeDocument/2006/relationships/image"/><Relationship Id="rId1" Target="../slideLayouts/slideLayout7.xml" Type="http://schemas.openxmlformats.org/officeDocument/2006/relationships/slideLayout"/></Relationships>
</file>

<file path=ppt/slides/_rels/slide6.xml.rels><?xml version="1.0" encoding="UTF-8" standalone="yes" ?><Relationships xmlns="http://schemas.openxmlformats.org/package/2006/relationships"><Relationship Id="rId3" Target="../media/image22.jpeg" Type="http://schemas.openxmlformats.org/officeDocument/2006/relationships/image"/><Relationship Id="rId7" Target="../media/image25.jpeg" Type="http://schemas.openxmlformats.org/officeDocument/2006/relationships/image"/><Relationship Id="rId2" Target="../media/image21.jpeg" Type="http://schemas.openxmlformats.org/officeDocument/2006/relationships/image"/><Relationship Id="rId1" Target="../slideLayouts/slideLayout7.xml" Type="http://schemas.openxmlformats.org/officeDocument/2006/relationships/slideLayout"/><Relationship Id="rId6" Target="../media/image24.jpeg" Type="http://schemas.openxmlformats.org/officeDocument/2006/relationships/image"/><Relationship Id="rId5" Target="../media/image20.jpeg" Type="http://schemas.openxmlformats.org/officeDocument/2006/relationships/image"/><Relationship Id="rId4" Target="../media/image23.jpeg" Type="http://schemas.openxmlformats.org/officeDocument/2006/relationships/image"/></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arget="../media/image27.png" Type="http://schemas.openxmlformats.org/officeDocument/2006/relationships/image"/><Relationship Id="rId2" Target="../media/image30.jpeg" Type="http://schemas.openxmlformats.org/officeDocument/2006/relationships/image"/><Relationship Id="rId1" Target="../slideLayouts/slideLayout7.xml" Type="http://schemas.openxmlformats.org/officeDocument/2006/relationships/slideLayout"/><Relationship Id="rId6" Target="../media/image33.jpeg" Type="http://schemas.openxmlformats.org/officeDocument/2006/relationships/image"/><Relationship Id="rId5" Target="../media/image32.jpeg" Type="http://schemas.openxmlformats.org/officeDocument/2006/relationships/image"/><Relationship Id="rId4" Target="../media/image31.jpe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cs-CZ"/>
          </a:p>
        </p:txBody>
      </p:sp>
      <p:sp>
        <p:nvSpPr>
          <p:cNvPr id="3" name="Freeform 3"/>
          <p:cNvSpPr/>
          <p:nvPr/>
        </p:nvSpPr>
        <p:spPr>
          <a:xfrm flipV="1">
            <a:off x="0" y="7024208"/>
            <a:ext cx="6680092" cy="4617614"/>
          </a:xfrm>
          <a:custGeom>
            <a:avLst/>
            <a:gdLst/>
            <a:ahLst/>
            <a:cxnLst/>
            <a:rect l="l" t="t" r="r" b="b"/>
            <a:pathLst>
              <a:path w="6680092" h="4617614">
                <a:moveTo>
                  <a:pt x="0" y="4617613"/>
                </a:moveTo>
                <a:lnTo>
                  <a:pt x="6680092" y="4617613"/>
                </a:lnTo>
                <a:lnTo>
                  <a:pt x="6680092" y="0"/>
                </a:lnTo>
                <a:lnTo>
                  <a:pt x="0" y="0"/>
                </a:lnTo>
                <a:lnTo>
                  <a:pt x="0" y="4617613"/>
                </a:lnTo>
                <a:close/>
              </a:path>
            </a:pathLst>
          </a:custGeom>
          <a:blipFill>
            <a:blip r:embed="rId3"/>
            <a:stretch>
              <a:fillRect/>
            </a:stretch>
          </a:blipFill>
        </p:spPr>
        <p:txBody>
          <a:bodyPr/>
          <a:lstStyle/>
          <a:p>
            <a:endParaRPr lang="cs-CZ"/>
          </a:p>
        </p:txBody>
      </p:sp>
      <p:sp>
        <p:nvSpPr>
          <p:cNvPr id="4" name="Freeform 4"/>
          <p:cNvSpPr/>
          <p:nvPr/>
        </p:nvSpPr>
        <p:spPr>
          <a:xfrm>
            <a:off x="0" y="-1028700"/>
            <a:ext cx="5952694" cy="4114800"/>
          </a:xfrm>
          <a:custGeom>
            <a:avLst/>
            <a:gdLst/>
            <a:ahLst/>
            <a:cxnLst/>
            <a:rect l="l" t="t" r="r" b="b"/>
            <a:pathLst>
              <a:path w="5952694" h="4114800">
                <a:moveTo>
                  <a:pt x="0" y="0"/>
                </a:moveTo>
                <a:lnTo>
                  <a:pt x="5952694" y="0"/>
                </a:lnTo>
                <a:lnTo>
                  <a:pt x="5952694" y="4114800"/>
                </a:lnTo>
                <a:lnTo>
                  <a:pt x="0" y="4114800"/>
                </a:lnTo>
                <a:lnTo>
                  <a:pt x="0" y="0"/>
                </a:lnTo>
                <a:close/>
              </a:path>
            </a:pathLst>
          </a:custGeom>
          <a:blipFill>
            <a:blip r:embed="rId4"/>
            <a:stretch>
              <a:fillRect/>
            </a:stretch>
          </a:blipFill>
        </p:spPr>
        <p:txBody>
          <a:bodyPr/>
          <a:lstStyle/>
          <a:p>
            <a:endParaRPr lang="cs-CZ"/>
          </a:p>
        </p:txBody>
      </p:sp>
      <p:sp>
        <p:nvSpPr>
          <p:cNvPr id="5" name="Freeform 5"/>
          <p:cNvSpPr/>
          <p:nvPr/>
        </p:nvSpPr>
        <p:spPr>
          <a:xfrm flipH="1">
            <a:off x="12608452" y="0"/>
            <a:ext cx="5679548" cy="3478723"/>
          </a:xfrm>
          <a:custGeom>
            <a:avLst/>
            <a:gdLst/>
            <a:ahLst/>
            <a:cxnLst/>
            <a:rect l="l" t="t" r="r" b="b"/>
            <a:pathLst>
              <a:path w="5679548" h="3478723">
                <a:moveTo>
                  <a:pt x="5679548" y="0"/>
                </a:moveTo>
                <a:lnTo>
                  <a:pt x="0" y="0"/>
                </a:lnTo>
                <a:lnTo>
                  <a:pt x="0" y="3478723"/>
                </a:lnTo>
                <a:lnTo>
                  <a:pt x="5679548" y="3478723"/>
                </a:lnTo>
                <a:lnTo>
                  <a:pt x="5679548" y="0"/>
                </a:lnTo>
                <a:close/>
              </a:path>
            </a:pathLst>
          </a:custGeom>
          <a:blipFill>
            <a:blip r:embed="rId5"/>
            <a:stretch>
              <a:fillRect/>
            </a:stretch>
          </a:blipFill>
        </p:spPr>
        <p:txBody>
          <a:bodyPr/>
          <a:lstStyle/>
          <a:p>
            <a:endParaRPr lang="cs-CZ"/>
          </a:p>
        </p:txBody>
      </p:sp>
      <p:sp>
        <p:nvSpPr>
          <p:cNvPr id="6" name="Freeform 6"/>
          <p:cNvSpPr/>
          <p:nvPr/>
        </p:nvSpPr>
        <p:spPr>
          <a:xfrm rot="-3830445">
            <a:off x="15465685" y="5982148"/>
            <a:ext cx="5020520" cy="4289722"/>
          </a:xfrm>
          <a:custGeom>
            <a:avLst/>
            <a:gdLst/>
            <a:ahLst/>
            <a:cxnLst/>
            <a:rect l="l" t="t" r="r" b="b"/>
            <a:pathLst>
              <a:path w="5020520" h="4289722">
                <a:moveTo>
                  <a:pt x="0" y="0"/>
                </a:moveTo>
                <a:lnTo>
                  <a:pt x="5020520" y="0"/>
                </a:lnTo>
                <a:lnTo>
                  <a:pt x="5020520" y="4289722"/>
                </a:lnTo>
                <a:lnTo>
                  <a:pt x="0" y="4289722"/>
                </a:lnTo>
                <a:lnTo>
                  <a:pt x="0" y="0"/>
                </a:lnTo>
                <a:close/>
              </a:path>
            </a:pathLst>
          </a:custGeom>
          <a:blipFill>
            <a:blip r:embed="rId6"/>
            <a:stretch>
              <a:fillRect/>
            </a:stretch>
          </a:blipFill>
        </p:spPr>
        <p:txBody>
          <a:bodyPr/>
          <a:lstStyle/>
          <a:p>
            <a:endParaRPr lang="cs-CZ"/>
          </a:p>
        </p:txBody>
      </p:sp>
      <p:sp>
        <p:nvSpPr>
          <p:cNvPr id="7" name="Freeform 7"/>
          <p:cNvSpPr/>
          <p:nvPr/>
        </p:nvSpPr>
        <p:spPr>
          <a:xfrm flipH="1">
            <a:off x="10906948" y="8909471"/>
            <a:ext cx="6043502" cy="1949029"/>
          </a:xfrm>
          <a:custGeom>
            <a:avLst/>
            <a:gdLst/>
            <a:ahLst/>
            <a:cxnLst/>
            <a:rect l="l" t="t" r="r" b="b"/>
            <a:pathLst>
              <a:path w="6043502" h="1949029">
                <a:moveTo>
                  <a:pt x="6043502" y="0"/>
                </a:moveTo>
                <a:lnTo>
                  <a:pt x="0" y="0"/>
                </a:lnTo>
                <a:lnTo>
                  <a:pt x="0" y="1949029"/>
                </a:lnTo>
                <a:lnTo>
                  <a:pt x="6043502" y="1949029"/>
                </a:lnTo>
                <a:lnTo>
                  <a:pt x="6043502" y="0"/>
                </a:lnTo>
                <a:close/>
              </a:path>
            </a:pathLst>
          </a:custGeom>
          <a:blipFill>
            <a:blip r:embed="rId7"/>
            <a:stretch>
              <a:fillRect/>
            </a:stretch>
          </a:blipFill>
        </p:spPr>
        <p:txBody>
          <a:bodyPr/>
          <a:lstStyle/>
          <a:p>
            <a:endParaRPr lang="cs-CZ"/>
          </a:p>
        </p:txBody>
      </p:sp>
      <p:sp>
        <p:nvSpPr>
          <p:cNvPr id="8" name="Freeform 8"/>
          <p:cNvSpPr/>
          <p:nvPr/>
        </p:nvSpPr>
        <p:spPr>
          <a:xfrm>
            <a:off x="6248237" y="6875853"/>
            <a:ext cx="6678240" cy="1410778"/>
          </a:xfrm>
          <a:custGeom>
            <a:avLst/>
            <a:gdLst/>
            <a:ahLst/>
            <a:cxnLst/>
            <a:rect l="l" t="t" r="r" b="b"/>
            <a:pathLst>
              <a:path w="6678240" h="1410778">
                <a:moveTo>
                  <a:pt x="0" y="0"/>
                </a:moveTo>
                <a:lnTo>
                  <a:pt x="6678240" y="0"/>
                </a:lnTo>
                <a:lnTo>
                  <a:pt x="6678240" y="1410778"/>
                </a:lnTo>
                <a:lnTo>
                  <a:pt x="0" y="14107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cs-CZ"/>
          </a:p>
        </p:txBody>
      </p:sp>
      <p:sp>
        <p:nvSpPr>
          <p:cNvPr id="9" name="TextBox 9"/>
          <p:cNvSpPr txBox="1"/>
          <p:nvPr/>
        </p:nvSpPr>
        <p:spPr>
          <a:xfrm>
            <a:off x="2902082" y="3307273"/>
            <a:ext cx="13370549" cy="3160074"/>
          </a:xfrm>
          <a:prstGeom prst="rect">
            <a:avLst/>
          </a:prstGeom>
        </p:spPr>
        <p:txBody>
          <a:bodyPr lIns="0" tIns="0" rIns="0" bIns="0" rtlCol="0" anchor="t">
            <a:spAutoFit/>
          </a:bodyPr>
          <a:lstStyle/>
          <a:p>
            <a:pPr algn="ctr">
              <a:lnSpc>
                <a:spcPts val="12679"/>
              </a:lnSpc>
            </a:pPr>
            <a:r>
              <a:rPr lang="en-US" sz="9056">
                <a:solidFill>
                  <a:srgbClr val="A00000"/>
                </a:solidFill>
                <a:latin typeface="Cantata One"/>
                <a:ea typeface="Cantata One"/>
                <a:cs typeface="Cantata One"/>
                <a:sym typeface="Cantata One"/>
              </a:rPr>
              <a:t>Historie a budoucnost hašení</a:t>
            </a:r>
          </a:p>
        </p:txBody>
      </p:sp>
      <p:sp>
        <p:nvSpPr>
          <p:cNvPr id="10" name="Freeform 10"/>
          <p:cNvSpPr/>
          <p:nvPr/>
        </p:nvSpPr>
        <p:spPr>
          <a:xfrm>
            <a:off x="6884106" y="2565449"/>
            <a:ext cx="4519788" cy="661019"/>
          </a:xfrm>
          <a:custGeom>
            <a:avLst/>
            <a:gdLst/>
            <a:ahLst/>
            <a:cxnLst/>
            <a:rect l="l" t="t" r="r" b="b"/>
            <a:pathLst>
              <a:path w="4519788" h="661019">
                <a:moveTo>
                  <a:pt x="0" y="0"/>
                </a:moveTo>
                <a:lnTo>
                  <a:pt x="4519788" y="0"/>
                </a:lnTo>
                <a:lnTo>
                  <a:pt x="4519788" y="661019"/>
                </a:lnTo>
                <a:lnTo>
                  <a:pt x="0" y="6610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cs-CZ"/>
          </a:p>
        </p:txBody>
      </p:sp>
      <p:sp>
        <p:nvSpPr>
          <p:cNvPr id="11" name="Freeform 11"/>
          <p:cNvSpPr/>
          <p:nvPr/>
        </p:nvSpPr>
        <p:spPr>
          <a:xfrm rot="-506333">
            <a:off x="-371459" y="438731"/>
            <a:ext cx="6247374" cy="3636167"/>
          </a:xfrm>
          <a:custGeom>
            <a:avLst/>
            <a:gdLst/>
            <a:ahLst/>
            <a:cxnLst/>
            <a:rect l="l" t="t" r="r" b="b"/>
            <a:pathLst>
              <a:path w="6247374" h="3636167">
                <a:moveTo>
                  <a:pt x="0" y="0"/>
                </a:moveTo>
                <a:lnTo>
                  <a:pt x="6247374" y="0"/>
                </a:lnTo>
                <a:lnTo>
                  <a:pt x="6247374" y="3636167"/>
                </a:lnTo>
                <a:lnTo>
                  <a:pt x="0" y="3636167"/>
                </a:lnTo>
                <a:lnTo>
                  <a:pt x="0" y="0"/>
                </a:lnTo>
                <a:close/>
              </a:path>
            </a:pathLst>
          </a:custGeom>
          <a:blipFill>
            <a:blip r:embed="rId12"/>
            <a:stretch>
              <a:fillRect/>
            </a:stretch>
          </a:blipFill>
        </p:spPr>
        <p:txBody>
          <a:bodyPr/>
          <a:lstStyle/>
          <a:p>
            <a:endParaRPr lang="cs-CZ"/>
          </a:p>
        </p:txBody>
      </p:sp>
      <p:sp>
        <p:nvSpPr>
          <p:cNvPr id="12" name="Freeform 12"/>
          <p:cNvSpPr/>
          <p:nvPr/>
        </p:nvSpPr>
        <p:spPr>
          <a:xfrm rot="446541">
            <a:off x="13183901" y="318918"/>
            <a:ext cx="5176352" cy="3875794"/>
          </a:xfrm>
          <a:custGeom>
            <a:avLst/>
            <a:gdLst/>
            <a:ahLst/>
            <a:cxnLst/>
            <a:rect l="l" t="t" r="r" b="b"/>
            <a:pathLst>
              <a:path w="5176352" h="3875794">
                <a:moveTo>
                  <a:pt x="0" y="0"/>
                </a:moveTo>
                <a:lnTo>
                  <a:pt x="5176352" y="0"/>
                </a:lnTo>
                <a:lnTo>
                  <a:pt x="5176352" y="3875793"/>
                </a:lnTo>
                <a:lnTo>
                  <a:pt x="0" y="3875793"/>
                </a:lnTo>
                <a:lnTo>
                  <a:pt x="0" y="0"/>
                </a:lnTo>
                <a:close/>
              </a:path>
            </a:pathLst>
          </a:custGeom>
          <a:blipFill>
            <a:blip r:embed="rId13"/>
            <a:stretch>
              <a:fillRect/>
            </a:stretch>
          </a:blipFill>
        </p:spPr>
        <p:txBody>
          <a:bodyPr/>
          <a:lstStyle/>
          <a:p>
            <a:endParaRPr lang="cs-CZ"/>
          </a:p>
        </p:txBody>
      </p:sp>
      <p:sp>
        <p:nvSpPr>
          <p:cNvPr id="13" name="Freeform 13"/>
          <p:cNvSpPr/>
          <p:nvPr/>
        </p:nvSpPr>
        <p:spPr>
          <a:xfrm rot="264433">
            <a:off x="13405248" y="6222475"/>
            <a:ext cx="6196343" cy="4128314"/>
          </a:xfrm>
          <a:custGeom>
            <a:avLst/>
            <a:gdLst/>
            <a:ahLst/>
            <a:cxnLst/>
            <a:rect l="l" t="t" r="r" b="b"/>
            <a:pathLst>
              <a:path w="6196343" h="4128314">
                <a:moveTo>
                  <a:pt x="0" y="0"/>
                </a:moveTo>
                <a:lnTo>
                  <a:pt x="6196343" y="0"/>
                </a:lnTo>
                <a:lnTo>
                  <a:pt x="6196343" y="4128313"/>
                </a:lnTo>
                <a:lnTo>
                  <a:pt x="0" y="4128313"/>
                </a:lnTo>
                <a:lnTo>
                  <a:pt x="0" y="0"/>
                </a:lnTo>
                <a:close/>
              </a:path>
            </a:pathLst>
          </a:custGeom>
          <a:blipFill>
            <a:blip r:embed="rId14"/>
            <a:stretch>
              <a:fillRect/>
            </a:stretch>
          </a:blipFill>
        </p:spPr>
        <p:txBody>
          <a:bodyPr/>
          <a:lstStyle/>
          <a:p>
            <a:endParaRPr lang="cs-CZ"/>
          </a:p>
        </p:txBody>
      </p:sp>
      <p:sp>
        <p:nvSpPr>
          <p:cNvPr id="14" name="Freeform 14"/>
          <p:cNvSpPr/>
          <p:nvPr/>
        </p:nvSpPr>
        <p:spPr>
          <a:xfrm rot="-306026" flipH="1">
            <a:off x="740930" y="5096795"/>
            <a:ext cx="4033589" cy="5440948"/>
          </a:xfrm>
          <a:custGeom>
            <a:avLst/>
            <a:gdLst/>
            <a:ahLst/>
            <a:cxnLst/>
            <a:rect l="l" t="t" r="r" b="b"/>
            <a:pathLst>
              <a:path w="4033589" h="5440948">
                <a:moveTo>
                  <a:pt x="4033590" y="0"/>
                </a:moveTo>
                <a:lnTo>
                  <a:pt x="0" y="0"/>
                </a:lnTo>
                <a:lnTo>
                  <a:pt x="0" y="5440948"/>
                </a:lnTo>
                <a:lnTo>
                  <a:pt x="4033590" y="5440948"/>
                </a:lnTo>
                <a:lnTo>
                  <a:pt x="4033590" y="0"/>
                </a:lnTo>
                <a:close/>
              </a:path>
            </a:pathLst>
          </a:custGeom>
          <a:blipFill>
            <a:blip r:embed="rId15"/>
            <a:stretch>
              <a:fillRect/>
            </a:stretch>
          </a:blipFill>
        </p:spPr>
        <p:txBody>
          <a:bodyPr/>
          <a:lstStyle/>
          <a:p>
            <a:endParaRPr lang="cs-CZ"/>
          </a:p>
        </p:txBody>
      </p:sp>
      <p:sp>
        <p:nvSpPr>
          <p:cNvPr id="15" name="TextBox 15"/>
          <p:cNvSpPr txBox="1"/>
          <p:nvPr/>
        </p:nvSpPr>
        <p:spPr>
          <a:xfrm>
            <a:off x="6659251" y="6913795"/>
            <a:ext cx="5856211" cy="1277744"/>
          </a:xfrm>
          <a:prstGeom prst="rect">
            <a:avLst/>
          </a:prstGeom>
        </p:spPr>
        <p:txBody>
          <a:bodyPr lIns="0" tIns="0" rIns="0" bIns="0" rtlCol="0" anchor="t">
            <a:spAutoFit/>
          </a:bodyPr>
          <a:lstStyle/>
          <a:p>
            <a:pPr algn="ctr">
              <a:lnSpc>
                <a:spcPts val="5177"/>
              </a:lnSpc>
            </a:pPr>
            <a:r>
              <a:rPr lang="en-US" sz="3698">
                <a:solidFill>
                  <a:srgbClr val="FFFFFF"/>
                </a:solidFill>
                <a:latin typeface="Lora"/>
                <a:ea typeface="Lora"/>
                <a:cs typeface="Lora"/>
                <a:sym typeface="Lora"/>
              </a:rPr>
              <a:t>Vytvořila: Anastázie Pokludová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3314">
            <a:off x="-1739631" y="7519375"/>
            <a:ext cx="7584883" cy="2902279"/>
          </a:xfrm>
          <a:custGeom>
            <a:avLst/>
            <a:gdLst/>
            <a:ahLst/>
            <a:cxnLst/>
            <a:rect l="l" t="t" r="r" b="b"/>
            <a:pathLst>
              <a:path w="7584883" h="2902279">
                <a:moveTo>
                  <a:pt x="0" y="0"/>
                </a:moveTo>
                <a:lnTo>
                  <a:pt x="7584883" y="0"/>
                </a:lnTo>
                <a:lnTo>
                  <a:pt x="7584883" y="2902279"/>
                </a:lnTo>
                <a:lnTo>
                  <a:pt x="0" y="2902279"/>
                </a:lnTo>
                <a:lnTo>
                  <a:pt x="0" y="0"/>
                </a:lnTo>
                <a:close/>
              </a:path>
            </a:pathLst>
          </a:custGeom>
          <a:blipFill>
            <a:blip r:embed="rId2"/>
            <a:stretch>
              <a:fillRect l="-516" t="-4067" b="-2979"/>
            </a:stretch>
          </a:blipFill>
        </p:spPr>
        <p:txBody>
          <a:bodyPr/>
          <a:lstStyle/>
          <a:p>
            <a:endParaRPr lang="cs-CZ"/>
          </a:p>
        </p:txBody>
      </p:sp>
      <p:sp>
        <p:nvSpPr>
          <p:cNvPr id="3" name="Freeform 3"/>
          <p:cNvSpPr/>
          <p:nvPr/>
        </p:nvSpPr>
        <p:spPr>
          <a:xfrm>
            <a:off x="11198640" y="80109"/>
            <a:ext cx="5625581" cy="2616536"/>
          </a:xfrm>
          <a:custGeom>
            <a:avLst/>
            <a:gdLst/>
            <a:ahLst/>
            <a:cxnLst/>
            <a:rect l="l" t="t" r="r" b="b"/>
            <a:pathLst>
              <a:path w="5625581" h="2616536">
                <a:moveTo>
                  <a:pt x="0" y="0"/>
                </a:moveTo>
                <a:lnTo>
                  <a:pt x="5625582" y="0"/>
                </a:lnTo>
                <a:lnTo>
                  <a:pt x="5625582" y="2616537"/>
                </a:lnTo>
                <a:lnTo>
                  <a:pt x="0" y="2616537"/>
                </a:lnTo>
                <a:lnTo>
                  <a:pt x="0" y="0"/>
                </a:lnTo>
                <a:close/>
              </a:path>
            </a:pathLst>
          </a:custGeom>
          <a:blipFill>
            <a:blip r:embed="rId3"/>
            <a:stretch>
              <a:fillRect l="-11094" t="-27894" b="-31241"/>
            </a:stretch>
          </a:blipFill>
        </p:spPr>
        <p:txBody>
          <a:bodyPr/>
          <a:lstStyle/>
          <a:p>
            <a:endParaRPr lang="cs-CZ"/>
          </a:p>
        </p:txBody>
      </p:sp>
      <p:sp>
        <p:nvSpPr>
          <p:cNvPr id="4" name="AutoShape 4"/>
          <p:cNvSpPr/>
          <p:nvPr/>
        </p:nvSpPr>
        <p:spPr>
          <a:xfrm>
            <a:off x="1028700" y="7574380"/>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5" name="AutoShape 5"/>
          <p:cNvSpPr/>
          <p:nvPr/>
        </p:nvSpPr>
        <p:spPr>
          <a:xfrm>
            <a:off x="1028700" y="2684045"/>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6" name="Freeform 6"/>
          <p:cNvSpPr/>
          <p:nvPr/>
        </p:nvSpPr>
        <p:spPr>
          <a:xfrm>
            <a:off x="9144000" y="7667354"/>
            <a:ext cx="5629611" cy="2619646"/>
          </a:xfrm>
          <a:custGeom>
            <a:avLst/>
            <a:gdLst/>
            <a:ahLst/>
            <a:cxnLst/>
            <a:rect l="l" t="t" r="r" b="b"/>
            <a:pathLst>
              <a:path w="5629611" h="2619646">
                <a:moveTo>
                  <a:pt x="0" y="0"/>
                </a:moveTo>
                <a:lnTo>
                  <a:pt x="5629611" y="0"/>
                </a:lnTo>
                <a:lnTo>
                  <a:pt x="5629611" y="2619646"/>
                </a:lnTo>
                <a:lnTo>
                  <a:pt x="0" y="2619646"/>
                </a:lnTo>
                <a:lnTo>
                  <a:pt x="0" y="0"/>
                </a:lnTo>
                <a:close/>
              </a:path>
            </a:pathLst>
          </a:custGeom>
          <a:blipFill>
            <a:blip r:embed="rId4"/>
            <a:stretch>
              <a:fillRect/>
            </a:stretch>
          </a:blipFill>
        </p:spPr>
        <p:txBody>
          <a:bodyPr/>
          <a:lstStyle/>
          <a:p>
            <a:endParaRPr lang="cs-CZ"/>
          </a:p>
        </p:txBody>
      </p:sp>
      <p:sp>
        <p:nvSpPr>
          <p:cNvPr id="7" name="TextBox 7"/>
          <p:cNvSpPr txBox="1"/>
          <p:nvPr/>
        </p:nvSpPr>
        <p:spPr>
          <a:xfrm>
            <a:off x="1028700" y="3400537"/>
            <a:ext cx="6985638" cy="3485927"/>
          </a:xfrm>
          <a:prstGeom prst="rect">
            <a:avLst/>
          </a:prstGeom>
        </p:spPr>
        <p:txBody>
          <a:bodyPr lIns="0" tIns="0" rIns="0" bIns="0" rtlCol="0" anchor="t">
            <a:spAutoFit/>
          </a:bodyPr>
          <a:lstStyle/>
          <a:p>
            <a:pPr marL="0" lvl="0" indent="0" algn="l">
              <a:lnSpc>
                <a:spcPts val="9191"/>
              </a:lnSpc>
            </a:pPr>
            <a:r>
              <a:rPr lang="en-US" sz="7659">
                <a:solidFill>
                  <a:srgbClr val="000000"/>
                </a:solidFill>
                <a:latin typeface="Cantata One"/>
                <a:ea typeface="Cantata One"/>
                <a:cs typeface="Cantata One"/>
                <a:sym typeface="Cantata One"/>
              </a:rPr>
              <a:t>Technologie a inovace v hašení požárů</a:t>
            </a:r>
          </a:p>
        </p:txBody>
      </p:sp>
      <p:grpSp>
        <p:nvGrpSpPr>
          <p:cNvPr id="8" name="Group 8"/>
          <p:cNvGrpSpPr/>
          <p:nvPr/>
        </p:nvGrpSpPr>
        <p:grpSpPr>
          <a:xfrm>
            <a:off x="8830956" y="3273658"/>
            <a:ext cx="8428344" cy="3739684"/>
            <a:chOff x="0" y="0"/>
            <a:chExt cx="11237792" cy="4986246"/>
          </a:xfrm>
        </p:grpSpPr>
        <p:sp>
          <p:nvSpPr>
            <p:cNvPr id="9" name="TextBox 9"/>
            <p:cNvSpPr txBox="1"/>
            <p:nvPr/>
          </p:nvSpPr>
          <p:spPr>
            <a:xfrm>
              <a:off x="0" y="-28575"/>
              <a:ext cx="11237792" cy="626060"/>
            </a:xfrm>
            <a:prstGeom prst="rect">
              <a:avLst/>
            </a:prstGeom>
          </p:spPr>
          <p:txBody>
            <a:bodyPr lIns="0" tIns="0" rIns="0" bIns="0" rtlCol="0" anchor="t">
              <a:spAutoFit/>
            </a:bodyPr>
            <a:lstStyle/>
            <a:p>
              <a:pPr marL="0" lvl="0" indent="0" algn="l">
                <a:lnSpc>
                  <a:spcPts val="3851"/>
                </a:lnSpc>
              </a:pPr>
              <a:r>
                <a:rPr lang="en-US" sz="2962">
                  <a:solidFill>
                    <a:srgbClr val="000000"/>
                  </a:solidFill>
                  <a:latin typeface="Lora"/>
                  <a:ea typeface="Lora"/>
                  <a:cs typeface="Lora"/>
                  <a:sym typeface="Lora"/>
                </a:rPr>
                <a:t>1. Drony v hasičství</a:t>
              </a:r>
            </a:p>
          </p:txBody>
        </p:sp>
        <p:sp>
          <p:nvSpPr>
            <p:cNvPr id="10" name="TextBox 10"/>
            <p:cNvSpPr txBox="1"/>
            <p:nvPr/>
          </p:nvSpPr>
          <p:spPr>
            <a:xfrm>
              <a:off x="0" y="957597"/>
              <a:ext cx="11237792" cy="4028649"/>
            </a:xfrm>
            <a:prstGeom prst="rect">
              <a:avLst/>
            </a:prstGeom>
          </p:spPr>
          <p:txBody>
            <a:bodyPr lIns="0" tIns="0" rIns="0" bIns="0" rtlCol="0" anchor="t">
              <a:spAutoFit/>
            </a:bodyPr>
            <a:lstStyle/>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Monitorování požárů z výšky – poskytují aktuální pohled na rozsah požáru.</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Termokamery – pomáhají vidět skrz kouř a lokalizovat ohniska.</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Dodávka hašení – některé drony už dokážou shazovat vodu nebo hasicí pěnu.</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Příklad: Drony DJI Matrice 300 jsou běžně používány hasiči po celém světě</a:t>
              </a:r>
            </a:p>
          </p:txBody>
        </p:sp>
      </p:grpSp>
      <p:sp>
        <p:nvSpPr>
          <p:cNvPr id="11" name="TextBox 11"/>
          <p:cNvSpPr txBox="1"/>
          <p:nvPr/>
        </p:nvSpPr>
        <p:spPr>
          <a:xfrm>
            <a:off x="1363725" y="464062"/>
            <a:ext cx="9273303" cy="1829582"/>
          </a:xfrm>
          <a:prstGeom prst="rect">
            <a:avLst/>
          </a:prstGeom>
        </p:spPr>
        <p:txBody>
          <a:bodyPr lIns="0" tIns="0" rIns="0" bIns="0" rtlCol="0" anchor="t">
            <a:spAutoFit/>
          </a:bodyPr>
          <a:lstStyle/>
          <a:p>
            <a:pPr algn="ctr">
              <a:lnSpc>
                <a:spcPts val="2429"/>
              </a:lnSpc>
              <a:spcBef>
                <a:spcPct val="0"/>
              </a:spcBef>
            </a:pPr>
            <a:r>
              <a:rPr lang="en-US" sz="1868">
                <a:solidFill>
                  <a:srgbClr val="000000"/>
                </a:solidFill>
                <a:latin typeface="Cantata One"/>
                <a:ea typeface="Cantata One"/>
                <a:cs typeface="Cantata One"/>
                <a:sym typeface="Cantata One"/>
              </a:rPr>
              <a:t>Dron Recruit je vybaven 4K kamerou s 30× optickým zoomem pro detailní sledování cílů, ať už statických nebo v pohybu. Termální kamera umožňuje noční operace i v hustém lese. Vestavěné megafony dokážou přenášet hlasové zprávy či sirény slyšitelné až na 5 km. Silná svítilna o výkonu 6000 lumenů zajišťuje maximální viditelnost i ve tmě. Zvládne se pohybovat nevídanou maximální rychlostí 225 km/h.</a:t>
            </a: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0" y="0"/>
            <a:ext cx="5055932" cy="2714737"/>
          </a:xfrm>
          <a:custGeom>
            <a:avLst/>
            <a:gdLst/>
            <a:ahLst/>
            <a:cxnLst/>
            <a:rect l="l" t="t" r="r" b="b"/>
            <a:pathLst>
              <a:path w="5055932" h="2714737">
                <a:moveTo>
                  <a:pt x="0" y="0"/>
                </a:moveTo>
                <a:lnTo>
                  <a:pt x="5055932" y="0"/>
                </a:lnTo>
                <a:lnTo>
                  <a:pt x="5055932" y="2714737"/>
                </a:lnTo>
                <a:lnTo>
                  <a:pt x="0" y="2714737"/>
                </a:lnTo>
                <a:lnTo>
                  <a:pt x="0" y="0"/>
                </a:lnTo>
                <a:close/>
              </a:path>
            </a:pathLst>
          </a:custGeom>
          <a:blipFill>
            <a:blip r:embed="rId2"/>
            <a:stretch>
              <a:fillRect l="-17882" t="-17355" r="-6296" b="-4749"/>
            </a:stretch>
          </a:blipFill>
        </p:spPr>
        <p:txBody>
          <a:bodyPr/>
          <a:lstStyle/>
          <a:p>
            <a:endParaRPr lang="cs-CZ"/>
          </a:p>
        </p:txBody>
      </p:sp>
      <p:sp>
        <p:nvSpPr>
          <p:cNvPr id="3" name="AutoShape 3"/>
          <p:cNvSpPr/>
          <p:nvPr/>
        </p:nvSpPr>
        <p:spPr>
          <a:xfrm>
            <a:off x="1028700" y="7574380"/>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4" name="AutoShape 4"/>
          <p:cNvSpPr/>
          <p:nvPr/>
        </p:nvSpPr>
        <p:spPr>
          <a:xfrm>
            <a:off x="1028700" y="2684045"/>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5" name="Freeform 5"/>
          <p:cNvSpPr/>
          <p:nvPr/>
        </p:nvSpPr>
        <p:spPr>
          <a:xfrm rot="-209289">
            <a:off x="9440439" y="5293185"/>
            <a:ext cx="9310656" cy="6203225"/>
          </a:xfrm>
          <a:custGeom>
            <a:avLst/>
            <a:gdLst/>
            <a:ahLst/>
            <a:cxnLst/>
            <a:rect l="l" t="t" r="r" b="b"/>
            <a:pathLst>
              <a:path w="9310656" h="6203225">
                <a:moveTo>
                  <a:pt x="0" y="0"/>
                </a:moveTo>
                <a:lnTo>
                  <a:pt x="9310656" y="0"/>
                </a:lnTo>
                <a:lnTo>
                  <a:pt x="9310656" y="6203225"/>
                </a:lnTo>
                <a:lnTo>
                  <a:pt x="0" y="6203225"/>
                </a:lnTo>
                <a:lnTo>
                  <a:pt x="0" y="0"/>
                </a:lnTo>
                <a:close/>
              </a:path>
            </a:pathLst>
          </a:custGeom>
          <a:blipFill>
            <a:blip r:embed="rId3"/>
            <a:stretch>
              <a:fillRect/>
            </a:stretch>
          </a:blipFill>
        </p:spPr>
        <p:txBody>
          <a:bodyPr/>
          <a:lstStyle/>
          <a:p>
            <a:endParaRPr lang="cs-CZ"/>
          </a:p>
        </p:txBody>
      </p:sp>
      <p:sp>
        <p:nvSpPr>
          <p:cNvPr id="6" name="Freeform 6"/>
          <p:cNvSpPr/>
          <p:nvPr/>
        </p:nvSpPr>
        <p:spPr>
          <a:xfrm>
            <a:off x="13099051" y="430869"/>
            <a:ext cx="5188949" cy="3476596"/>
          </a:xfrm>
          <a:custGeom>
            <a:avLst/>
            <a:gdLst/>
            <a:ahLst/>
            <a:cxnLst/>
            <a:rect l="l" t="t" r="r" b="b"/>
            <a:pathLst>
              <a:path w="5188949" h="3476596">
                <a:moveTo>
                  <a:pt x="0" y="0"/>
                </a:moveTo>
                <a:lnTo>
                  <a:pt x="5188949" y="0"/>
                </a:lnTo>
                <a:lnTo>
                  <a:pt x="5188949" y="3476596"/>
                </a:lnTo>
                <a:lnTo>
                  <a:pt x="0" y="3476596"/>
                </a:lnTo>
                <a:lnTo>
                  <a:pt x="0" y="0"/>
                </a:lnTo>
                <a:close/>
              </a:path>
            </a:pathLst>
          </a:custGeom>
          <a:blipFill>
            <a:blip r:embed="rId4"/>
            <a:stretch>
              <a:fillRect/>
            </a:stretch>
          </a:blipFill>
        </p:spPr>
        <p:txBody>
          <a:bodyPr/>
          <a:lstStyle/>
          <a:p>
            <a:endParaRPr lang="cs-CZ"/>
          </a:p>
        </p:txBody>
      </p:sp>
      <p:sp>
        <p:nvSpPr>
          <p:cNvPr id="7" name="TextBox 7"/>
          <p:cNvSpPr txBox="1"/>
          <p:nvPr/>
        </p:nvSpPr>
        <p:spPr>
          <a:xfrm>
            <a:off x="1028700" y="3400537"/>
            <a:ext cx="6985638" cy="3485927"/>
          </a:xfrm>
          <a:prstGeom prst="rect">
            <a:avLst/>
          </a:prstGeom>
        </p:spPr>
        <p:txBody>
          <a:bodyPr lIns="0" tIns="0" rIns="0" bIns="0" rtlCol="0" anchor="t">
            <a:spAutoFit/>
          </a:bodyPr>
          <a:lstStyle/>
          <a:p>
            <a:pPr marL="0" lvl="0" indent="0" algn="l">
              <a:lnSpc>
                <a:spcPts val="9191"/>
              </a:lnSpc>
            </a:pPr>
            <a:r>
              <a:rPr lang="en-US" sz="7659">
                <a:solidFill>
                  <a:srgbClr val="000000"/>
                </a:solidFill>
                <a:latin typeface="Cantata One"/>
                <a:ea typeface="Cantata One"/>
                <a:cs typeface="Cantata One"/>
                <a:sym typeface="Cantata One"/>
              </a:rPr>
              <a:t>Technologie a inovace v hašení požárů</a:t>
            </a:r>
          </a:p>
        </p:txBody>
      </p:sp>
      <p:grpSp>
        <p:nvGrpSpPr>
          <p:cNvPr id="8" name="Group 8"/>
          <p:cNvGrpSpPr/>
          <p:nvPr/>
        </p:nvGrpSpPr>
        <p:grpSpPr>
          <a:xfrm>
            <a:off x="8830956" y="3464158"/>
            <a:ext cx="8428344" cy="3358684"/>
            <a:chOff x="0" y="0"/>
            <a:chExt cx="11237792" cy="4478246"/>
          </a:xfrm>
        </p:grpSpPr>
        <p:sp>
          <p:nvSpPr>
            <p:cNvPr id="9" name="TextBox 9"/>
            <p:cNvSpPr txBox="1"/>
            <p:nvPr/>
          </p:nvSpPr>
          <p:spPr>
            <a:xfrm>
              <a:off x="0" y="-28575"/>
              <a:ext cx="11237792" cy="626060"/>
            </a:xfrm>
            <a:prstGeom prst="rect">
              <a:avLst/>
            </a:prstGeom>
          </p:spPr>
          <p:txBody>
            <a:bodyPr lIns="0" tIns="0" rIns="0" bIns="0" rtlCol="0" anchor="t">
              <a:spAutoFit/>
            </a:bodyPr>
            <a:lstStyle/>
            <a:p>
              <a:pPr marL="0" lvl="0" indent="0" algn="l">
                <a:lnSpc>
                  <a:spcPts val="3851"/>
                </a:lnSpc>
              </a:pPr>
              <a:r>
                <a:rPr lang="en-US" sz="2962">
                  <a:solidFill>
                    <a:srgbClr val="000000"/>
                  </a:solidFill>
                  <a:latin typeface="Lora"/>
                  <a:ea typeface="Lora"/>
                  <a:cs typeface="Lora"/>
                  <a:sym typeface="Lora"/>
                </a:rPr>
                <a:t>2. Robotické hasící přístroje</a:t>
              </a:r>
            </a:p>
          </p:txBody>
        </p:sp>
        <p:sp>
          <p:nvSpPr>
            <p:cNvPr id="10" name="TextBox 10"/>
            <p:cNvSpPr txBox="1"/>
            <p:nvPr/>
          </p:nvSpPr>
          <p:spPr>
            <a:xfrm>
              <a:off x="0" y="957597"/>
              <a:ext cx="11237792" cy="3520649"/>
            </a:xfrm>
            <a:prstGeom prst="rect">
              <a:avLst/>
            </a:prstGeom>
          </p:spPr>
          <p:txBody>
            <a:bodyPr lIns="0" tIns="0" rIns="0" bIns="0" rtlCol="0" anchor="t">
              <a:spAutoFit/>
            </a:bodyPr>
            <a:lstStyle/>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Colossus – robot nasazený při požáru katedrály Notre-Dame v roce 2019.</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Odolný vůči extrémnímu teplu.</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Pomáhal s chlazením budovy a odstraňováním trosek.</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Thermite RS3 – dálkově ovládaný hasičský tank používaný v USA.</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Vhodný do extrémně nebezpečných oblastí.</a:t>
              </a:r>
            </a:p>
          </p:txBody>
        </p:sp>
      </p:grpSp>
      <p:sp>
        <p:nvSpPr>
          <p:cNvPr id="11" name="TextBox 11"/>
          <p:cNvSpPr txBox="1"/>
          <p:nvPr/>
        </p:nvSpPr>
        <p:spPr>
          <a:xfrm>
            <a:off x="1219851" y="7981713"/>
            <a:ext cx="7755312" cy="1880805"/>
          </a:xfrm>
          <a:prstGeom prst="rect">
            <a:avLst/>
          </a:prstGeom>
        </p:spPr>
        <p:txBody>
          <a:bodyPr lIns="0" tIns="0" rIns="0" bIns="0" rtlCol="0" anchor="t">
            <a:spAutoFit/>
          </a:bodyPr>
          <a:lstStyle/>
          <a:p>
            <a:pPr algn="ctr">
              <a:lnSpc>
                <a:spcPts val="2522"/>
              </a:lnSpc>
              <a:spcBef>
                <a:spcPct val="0"/>
              </a:spcBef>
            </a:pPr>
            <a:r>
              <a:rPr lang="en-US" sz="1940">
                <a:solidFill>
                  <a:srgbClr val="000000"/>
                </a:solidFill>
                <a:latin typeface="Cantata One"/>
                <a:ea typeface="Cantata One"/>
                <a:cs typeface="Cantata One"/>
                <a:sym typeface="Cantata One"/>
              </a:rPr>
              <a:t>Požární robot Thermite jezdí na pásech a vypadá jako miniaturní tank, namísto kanonu má ale výkonné vodní dělo. Za minutu vychrlí na požár skoro 100 hektolitrů vody. Ovládá se na dálku podobně jako dron pomocí soustavy páček. Operátor přitom může sledovat výhled z robota díky kameře s vysokým rozlišením.</a:t>
            </a:r>
          </a:p>
        </p:txBody>
      </p:sp>
      <p:sp>
        <p:nvSpPr>
          <p:cNvPr id="12" name="TextBox 12"/>
          <p:cNvSpPr txBox="1"/>
          <p:nvPr/>
        </p:nvSpPr>
        <p:spPr>
          <a:xfrm>
            <a:off x="5055932" y="218521"/>
            <a:ext cx="3073859" cy="405645"/>
          </a:xfrm>
          <a:prstGeom prst="rect">
            <a:avLst/>
          </a:prstGeom>
        </p:spPr>
        <p:txBody>
          <a:bodyPr lIns="0" tIns="0" rIns="0" bIns="0" rtlCol="0" anchor="t">
            <a:spAutoFit/>
          </a:bodyPr>
          <a:lstStyle/>
          <a:p>
            <a:pPr marL="553210" lvl="1" indent="-276605" algn="ctr">
              <a:lnSpc>
                <a:spcPts val="3331"/>
              </a:lnSpc>
              <a:buFont typeface="Arial"/>
              <a:buChar char="•"/>
            </a:pPr>
            <a:r>
              <a:rPr lang="en-US" sz="2562">
                <a:solidFill>
                  <a:srgbClr val="000000"/>
                </a:solidFill>
                <a:latin typeface="Cantata One"/>
                <a:ea typeface="Cantata One"/>
                <a:cs typeface="Cantata One"/>
                <a:sym typeface="Cantata One"/>
              </a:rPr>
              <a:t>Robot Colossus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1028700" y="7574380"/>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3" name="AutoShape 3"/>
          <p:cNvSpPr/>
          <p:nvPr/>
        </p:nvSpPr>
        <p:spPr>
          <a:xfrm>
            <a:off x="1028700" y="2684045"/>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4" name="Freeform 4"/>
          <p:cNvSpPr/>
          <p:nvPr/>
        </p:nvSpPr>
        <p:spPr>
          <a:xfrm rot="1303738">
            <a:off x="13421398" y="-358785"/>
            <a:ext cx="3097777" cy="4592885"/>
          </a:xfrm>
          <a:custGeom>
            <a:avLst/>
            <a:gdLst/>
            <a:ahLst/>
            <a:cxnLst/>
            <a:rect l="l" t="t" r="r" b="b"/>
            <a:pathLst>
              <a:path w="3097777" h="4592885">
                <a:moveTo>
                  <a:pt x="0" y="0"/>
                </a:moveTo>
                <a:lnTo>
                  <a:pt x="3097777" y="0"/>
                </a:lnTo>
                <a:lnTo>
                  <a:pt x="3097777" y="4592885"/>
                </a:lnTo>
                <a:lnTo>
                  <a:pt x="0" y="4592885"/>
                </a:lnTo>
                <a:lnTo>
                  <a:pt x="0" y="0"/>
                </a:lnTo>
                <a:close/>
              </a:path>
            </a:pathLst>
          </a:custGeom>
          <a:blipFill>
            <a:blip r:embed="rId2"/>
            <a:stretch>
              <a:fillRect/>
            </a:stretch>
          </a:blipFill>
        </p:spPr>
        <p:txBody>
          <a:bodyPr/>
          <a:lstStyle/>
          <a:p>
            <a:endParaRPr lang="cs-CZ"/>
          </a:p>
        </p:txBody>
      </p:sp>
      <p:sp>
        <p:nvSpPr>
          <p:cNvPr id="5" name="TextBox 5"/>
          <p:cNvSpPr txBox="1"/>
          <p:nvPr/>
        </p:nvSpPr>
        <p:spPr>
          <a:xfrm>
            <a:off x="1028700" y="3400537"/>
            <a:ext cx="6985638" cy="3485927"/>
          </a:xfrm>
          <a:prstGeom prst="rect">
            <a:avLst/>
          </a:prstGeom>
        </p:spPr>
        <p:txBody>
          <a:bodyPr lIns="0" tIns="0" rIns="0" bIns="0" rtlCol="0" anchor="t">
            <a:spAutoFit/>
          </a:bodyPr>
          <a:lstStyle/>
          <a:p>
            <a:pPr marL="0" lvl="0" indent="0" algn="l">
              <a:lnSpc>
                <a:spcPts val="9191"/>
              </a:lnSpc>
            </a:pPr>
            <a:r>
              <a:rPr lang="en-US" sz="7659">
                <a:solidFill>
                  <a:srgbClr val="000000"/>
                </a:solidFill>
                <a:latin typeface="Cantata One"/>
                <a:ea typeface="Cantata One"/>
                <a:cs typeface="Cantata One"/>
                <a:sym typeface="Cantata One"/>
              </a:rPr>
              <a:t>Technologie a inovace v hašení požárů</a:t>
            </a:r>
          </a:p>
        </p:txBody>
      </p:sp>
      <p:grpSp>
        <p:nvGrpSpPr>
          <p:cNvPr id="6" name="Group 6"/>
          <p:cNvGrpSpPr/>
          <p:nvPr/>
        </p:nvGrpSpPr>
        <p:grpSpPr>
          <a:xfrm>
            <a:off x="8830956" y="3654658"/>
            <a:ext cx="8428344" cy="2977684"/>
            <a:chOff x="0" y="0"/>
            <a:chExt cx="11237792" cy="3970246"/>
          </a:xfrm>
        </p:grpSpPr>
        <p:sp>
          <p:nvSpPr>
            <p:cNvPr id="7" name="TextBox 7"/>
            <p:cNvSpPr txBox="1"/>
            <p:nvPr/>
          </p:nvSpPr>
          <p:spPr>
            <a:xfrm>
              <a:off x="0" y="-28575"/>
              <a:ext cx="11237792" cy="626060"/>
            </a:xfrm>
            <a:prstGeom prst="rect">
              <a:avLst/>
            </a:prstGeom>
          </p:spPr>
          <p:txBody>
            <a:bodyPr lIns="0" tIns="0" rIns="0" bIns="0" rtlCol="0" anchor="t">
              <a:spAutoFit/>
            </a:bodyPr>
            <a:lstStyle/>
            <a:p>
              <a:pPr marL="0" lvl="0" indent="0" algn="l">
                <a:lnSpc>
                  <a:spcPts val="3851"/>
                </a:lnSpc>
              </a:pPr>
              <a:r>
                <a:rPr lang="en-US" sz="2962">
                  <a:solidFill>
                    <a:srgbClr val="000000"/>
                  </a:solidFill>
                  <a:latin typeface="Lora"/>
                  <a:ea typeface="Lora"/>
                  <a:cs typeface="Lora"/>
                  <a:sym typeface="Lora"/>
                </a:rPr>
                <a:t>3. Nové hasicí látky</a:t>
              </a:r>
            </a:p>
          </p:txBody>
        </p:sp>
        <p:sp>
          <p:nvSpPr>
            <p:cNvPr id="8" name="TextBox 8"/>
            <p:cNvSpPr txBox="1"/>
            <p:nvPr/>
          </p:nvSpPr>
          <p:spPr>
            <a:xfrm>
              <a:off x="0" y="957597"/>
              <a:ext cx="11237792" cy="3012649"/>
            </a:xfrm>
            <a:prstGeom prst="rect">
              <a:avLst/>
            </a:prstGeom>
          </p:spPr>
          <p:txBody>
            <a:bodyPr lIns="0" tIns="0" rIns="0" bIns="0" rtlCol="0" anchor="t">
              <a:spAutoFit/>
            </a:bodyPr>
            <a:lstStyle/>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Ekologické pěny – méně škodlivé pro životní prostředí než starší pěnové směsi.</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Hasiva na bázi gelu – lépe přilnou k povrchu a chrání před ohněm.</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AquaGel – revoluční látka, která udržuje vlhkost a zpomaluje šíření ohně.</a:t>
              </a:r>
            </a:p>
          </p:txBody>
        </p:sp>
      </p:grpSp>
      <p:sp>
        <p:nvSpPr>
          <p:cNvPr id="9" name="TextBox 9"/>
          <p:cNvSpPr txBox="1"/>
          <p:nvPr/>
        </p:nvSpPr>
        <p:spPr>
          <a:xfrm>
            <a:off x="506033" y="445443"/>
            <a:ext cx="11350770" cy="1896527"/>
          </a:xfrm>
          <a:prstGeom prst="rect">
            <a:avLst/>
          </a:prstGeom>
        </p:spPr>
        <p:txBody>
          <a:bodyPr lIns="0" tIns="0" rIns="0" bIns="0" rtlCol="0" anchor="t">
            <a:spAutoFit/>
          </a:bodyPr>
          <a:lstStyle/>
          <a:p>
            <a:pPr algn="ctr">
              <a:lnSpc>
                <a:spcPts val="1883"/>
              </a:lnSpc>
            </a:pPr>
            <a:r>
              <a:rPr lang="en-US" sz="1448">
                <a:solidFill>
                  <a:srgbClr val="000000"/>
                </a:solidFill>
                <a:latin typeface="Cantata One"/>
                <a:ea typeface="Cantata One"/>
                <a:cs typeface="Cantata One"/>
                <a:sym typeface="Cantata One"/>
              </a:rPr>
              <a:t>Přenosný hasicí přístroj na lithiové baterie je převážně určen pro hašení lithium-iontových baterií.</a:t>
            </a:r>
          </a:p>
          <a:p>
            <a:pPr algn="ctr">
              <a:lnSpc>
                <a:spcPts val="1883"/>
              </a:lnSpc>
              <a:spcBef>
                <a:spcPct val="0"/>
              </a:spcBef>
            </a:pPr>
            <a:r>
              <a:rPr lang="en-US" sz="1448">
                <a:solidFill>
                  <a:srgbClr val="000000"/>
                </a:solidFill>
                <a:latin typeface="Cantata One"/>
                <a:ea typeface="Cantata One"/>
                <a:cs typeface="Cantata One"/>
                <a:sym typeface="Cantata One"/>
              </a:rPr>
              <a:t>Hasivem tohoto hasicího přístroje je takzvaný HydroGel na vodní bázi. Jedná se o inovativní hasivo založené na nové technologii skládající se z modifikovaného přírodního jílu a vody. Hašení spočívá ve vytvoření gelu citlivého na teplotu. Kapalina na vodní bázi s nízkou viskozitou se se zvyšující se teplotou přeměňuje na viskozní látku, čímž se udržuje chladicí kapacita přímo na zdroji ohně. HydroGel je napěněn do husté pěny, která přilne k horkým povrchům pevných ohňů i u vertikálních požárů, je bezpečný a netoxický pro životní prostředí, je recyklovatelný a bez fluoridů.</a:t>
            </a:r>
          </a:p>
          <a:p>
            <a:pPr algn="ctr">
              <a:lnSpc>
                <a:spcPts val="1883"/>
              </a:lnSpc>
              <a:spcBef>
                <a:spcPct val="0"/>
              </a:spcBef>
            </a:pPr>
            <a:r>
              <a:rPr lang="en-US" sz="1448">
                <a:solidFill>
                  <a:srgbClr val="000000"/>
                </a:solidFill>
                <a:latin typeface="Cantata One"/>
                <a:ea typeface="Cantata One"/>
                <a:cs typeface="Cantata One"/>
                <a:sym typeface="Cantata One"/>
              </a:rPr>
              <a:t>HydroGel se vyznačuje silnou tepelnou blokádou, která uhasí plameny v co nejkratším čase a díky své schopnosti přilnout k horkým povrchům co nejvíce ochlazuje články baterie, snižuje jejich teplotu a eliminuje riziko šíření požáru.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66675" y="2117425"/>
            <a:ext cx="5942226" cy="5540910"/>
          </a:xfrm>
          <a:custGeom>
            <a:avLst/>
            <a:gdLst/>
            <a:ahLst/>
            <a:cxnLst/>
            <a:rect l="l" t="t" r="r" b="b"/>
            <a:pathLst>
              <a:path w="5942226" h="5540910">
                <a:moveTo>
                  <a:pt x="0" y="0"/>
                </a:moveTo>
                <a:lnTo>
                  <a:pt x="5942227" y="0"/>
                </a:lnTo>
                <a:lnTo>
                  <a:pt x="5942227" y="5540910"/>
                </a:lnTo>
                <a:lnTo>
                  <a:pt x="0" y="5540910"/>
                </a:lnTo>
                <a:lnTo>
                  <a:pt x="0" y="0"/>
                </a:lnTo>
                <a:close/>
              </a:path>
            </a:pathLst>
          </a:custGeom>
          <a:blipFill>
            <a:blip r:embed="rId2"/>
            <a:stretch>
              <a:fillRect r="-39957"/>
            </a:stretch>
          </a:blipFill>
        </p:spPr>
        <p:txBody>
          <a:bodyPr/>
          <a:lstStyle/>
          <a:p>
            <a:endParaRPr lang="cs-CZ"/>
          </a:p>
        </p:txBody>
      </p:sp>
      <p:sp>
        <p:nvSpPr>
          <p:cNvPr id="3" name="Freeform 3"/>
          <p:cNvSpPr/>
          <p:nvPr/>
        </p:nvSpPr>
        <p:spPr>
          <a:xfrm>
            <a:off x="6178375" y="7302846"/>
            <a:ext cx="5305162" cy="2984154"/>
          </a:xfrm>
          <a:custGeom>
            <a:avLst/>
            <a:gdLst/>
            <a:ahLst/>
            <a:cxnLst/>
            <a:rect l="l" t="t" r="r" b="b"/>
            <a:pathLst>
              <a:path w="5305162" h="2984154">
                <a:moveTo>
                  <a:pt x="0" y="0"/>
                </a:moveTo>
                <a:lnTo>
                  <a:pt x="5305162" y="0"/>
                </a:lnTo>
                <a:lnTo>
                  <a:pt x="5305162" y="2984154"/>
                </a:lnTo>
                <a:lnTo>
                  <a:pt x="0" y="2984154"/>
                </a:lnTo>
                <a:lnTo>
                  <a:pt x="0" y="0"/>
                </a:lnTo>
                <a:close/>
              </a:path>
            </a:pathLst>
          </a:custGeom>
          <a:blipFill>
            <a:blip r:embed="rId3"/>
            <a:stretch>
              <a:fillRect/>
            </a:stretch>
          </a:blipFill>
        </p:spPr>
        <p:txBody>
          <a:bodyPr/>
          <a:lstStyle/>
          <a:p>
            <a:endParaRPr lang="cs-CZ"/>
          </a:p>
        </p:txBody>
      </p:sp>
      <p:sp>
        <p:nvSpPr>
          <p:cNvPr id="4" name="Freeform 4"/>
          <p:cNvSpPr/>
          <p:nvPr/>
        </p:nvSpPr>
        <p:spPr>
          <a:xfrm>
            <a:off x="0" y="7192591"/>
            <a:ext cx="5810328" cy="3204665"/>
          </a:xfrm>
          <a:custGeom>
            <a:avLst/>
            <a:gdLst/>
            <a:ahLst/>
            <a:cxnLst/>
            <a:rect l="l" t="t" r="r" b="b"/>
            <a:pathLst>
              <a:path w="5810328" h="3204665">
                <a:moveTo>
                  <a:pt x="0" y="0"/>
                </a:moveTo>
                <a:lnTo>
                  <a:pt x="5810328" y="0"/>
                </a:lnTo>
                <a:lnTo>
                  <a:pt x="5810328" y="3204664"/>
                </a:lnTo>
                <a:lnTo>
                  <a:pt x="0" y="3204664"/>
                </a:lnTo>
                <a:lnTo>
                  <a:pt x="0" y="0"/>
                </a:lnTo>
                <a:close/>
              </a:path>
            </a:pathLst>
          </a:custGeom>
          <a:blipFill>
            <a:blip r:embed="rId4"/>
            <a:stretch>
              <a:fillRect t="-10029" b="-5554"/>
            </a:stretch>
          </a:blipFill>
        </p:spPr>
        <p:txBody>
          <a:bodyPr/>
          <a:lstStyle/>
          <a:p>
            <a:endParaRPr lang="cs-CZ"/>
          </a:p>
        </p:txBody>
      </p:sp>
      <p:sp>
        <p:nvSpPr>
          <p:cNvPr id="5" name="Freeform 5"/>
          <p:cNvSpPr/>
          <p:nvPr/>
        </p:nvSpPr>
        <p:spPr>
          <a:xfrm>
            <a:off x="12189821" y="7302846"/>
            <a:ext cx="5801271" cy="3313976"/>
          </a:xfrm>
          <a:custGeom>
            <a:avLst/>
            <a:gdLst/>
            <a:ahLst/>
            <a:cxnLst/>
            <a:rect l="l" t="t" r="r" b="b"/>
            <a:pathLst>
              <a:path w="5801271" h="3313976">
                <a:moveTo>
                  <a:pt x="0" y="0"/>
                </a:moveTo>
                <a:lnTo>
                  <a:pt x="5801271" y="0"/>
                </a:lnTo>
                <a:lnTo>
                  <a:pt x="5801271" y="3313976"/>
                </a:lnTo>
                <a:lnTo>
                  <a:pt x="0" y="3313976"/>
                </a:lnTo>
                <a:lnTo>
                  <a:pt x="0" y="0"/>
                </a:lnTo>
                <a:close/>
              </a:path>
            </a:pathLst>
          </a:custGeom>
          <a:blipFill>
            <a:blip r:embed="rId5"/>
            <a:stretch>
              <a:fillRect/>
            </a:stretch>
          </a:blipFill>
        </p:spPr>
        <p:txBody>
          <a:bodyPr/>
          <a:lstStyle/>
          <a:p>
            <a:endParaRPr lang="cs-CZ"/>
          </a:p>
        </p:txBody>
      </p:sp>
      <p:sp>
        <p:nvSpPr>
          <p:cNvPr id="6" name="Freeform 6"/>
          <p:cNvSpPr/>
          <p:nvPr/>
        </p:nvSpPr>
        <p:spPr>
          <a:xfrm>
            <a:off x="0" y="-151725"/>
            <a:ext cx="6351104" cy="2850058"/>
          </a:xfrm>
          <a:custGeom>
            <a:avLst/>
            <a:gdLst/>
            <a:ahLst/>
            <a:cxnLst/>
            <a:rect l="l" t="t" r="r" b="b"/>
            <a:pathLst>
              <a:path w="6351104" h="2850058">
                <a:moveTo>
                  <a:pt x="0" y="0"/>
                </a:moveTo>
                <a:lnTo>
                  <a:pt x="6351104" y="0"/>
                </a:lnTo>
                <a:lnTo>
                  <a:pt x="6351104" y="2850058"/>
                </a:lnTo>
                <a:lnTo>
                  <a:pt x="0" y="2850058"/>
                </a:lnTo>
                <a:lnTo>
                  <a:pt x="0" y="0"/>
                </a:lnTo>
                <a:close/>
              </a:path>
            </a:pathLst>
          </a:custGeom>
          <a:blipFill>
            <a:blip r:embed="rId6"/>
            <a:stretch>
              <a:fillRect/>
            </a:stretch>
          </a:blipFill>
        </p:spPr>
        <p:txBody>
          <a:bodyPr/>
          <a:lstStyle/>
          <a:p>
            <a:endParaRPr lang="cs-CZ"/>
          </a:p>
        </p:txBody>
      </p:sp>
      <p:sp>
        <p:nvSpPr>
          <p:cNvPr id="7" name="Freeform 7"/>
          <p:cNvSpPr/>
          <p:nvPr/>
        </p:nvSpPr>
        <p:spPr>
          <a:xfrm>
            <a:off x="12129258" y="-375337"/>
            <a:ext cx="5861834" cy="3297282"/>
          </a:xfrm>
          <a:custGeom>
            <a:avLst/>
            <a:gdLst/>
            <a:ahLst/>
            <a:cxnLst/>
            <a:rect l="l" t="t" r="r" b="b"/>
            <a:pathLst>
              <a:path w="5861834" h="3297282">
                <a:moveTo>
                  <a:pt x="0" y="0"/>
                </a:moveTo>
                <a:lnTo>
                  <a:pt x="5861834" y="0"/>
                </a:lnTo>
                <a:lnTo>
                  <a:pt x="5861834" y="3297281"/>
                </a:lnTo>
                <a:lnTo>
                  <a:pt x="0" y="3297281"/>
                </a:lnTo>
                <a:lnTo>
                  <a:pt x="0" y="0"/>
                </a:lnTo>
                <a:close/>
              </a:path>
            </a:pathLst>
          </a:custGeom>
          <a:blipFill>
            <a:blip r:embed="rId7"/>
            <a:stretch>
              <a:fillRect/>
            </a:stretch>
          </a:blipFill>
        </p:spPr>
        <p:txBody>
          <a:bodyPr/>
          <a:lstStyle/>
          <a:p>
            <a:endParaRPr lang="cs-CZ"/>
          </a:p>
        </p:txBody>
      </p:sp>
      <p:sp>
        <p:nvSpPr>
          <p:cNvPr id="8" name="Freeform 8"/>
          <p:cNvSpPr/>
          <p:nvPr/>
        </p:nvSpPr>
        <p:spPr>
          <a:xfrm>
            <a:off x="6681948" y="0"/>
            <a:ext cx="4298015" cy="3176007"/>
          </a:xfrm>
          <a:custGeom>
            <a:avLst/>
            <a:gdLst/>
            <a:ahLst/>
            <a:cxnLst/>
            <a:rect l="l" t="t" r="r" b="b"/>
            <a:pathLst>
              <a:path w="4298015" h="3176007">
                <a:moveTo>
                  <a:pt x="0" y="0"/>
                </a:moveTo>
                <a:lnTo>
                  <a:pt x="4298015" y="0"/>
                </a:lnTo>
                <a:lnTo>
                  <a:pt x="4298015" y="3176007"/>
                </a:lnTo>
                <a:lnTo>
                  <a:pt x="0" y="3176007"/>
                </a:lnTo>
                <a:lnTo>
                  <a:pt x="0" y="0"/>
                </a:lnTo>
                <a:close/>
              </a:path>
            </a:pathLst>
          </a:custGeom>
          <a:blipFill>
            <a:blip r:embed="rId8"/>
            <a:stretch>
              <a:fillRect/>
            </a:stretch>
          </a:blipFill>
        </p:spPr>
        <p:txBody>
          <a:bodyPr/>
          <a:lstStyle/>
          <a:p>
            <a:endParaRPr lang="cs-CZ"/>
          </a:p>
        </p:txBody>
      </p:sp>
      <p:grpSp>
        <p:nvGrpSpPr>
          <p:cNvPr id="9" name="Group 9"/>
          <p:cNvGrpSpPr/>
          <p:nvPr/>
        </p:nvGrpSpPr>
        <p:grpSpPr>
          <a:xfrm>
            <a:off x="1028700" y="2698333"/>
            <a:ext cx="16230600" cy="4890335"/>
            <a:chOff x="0" y="0"/>
            <a:chExt cx="4274726" cy="1287989"/>
          </a:xfrm>
        </p:grpSpPr>
        <p:sp>
          <p:nvSpPr>
            <p:cNvPr id="10" name="Freeform 10"/>
            <p:cNvSpPr/>
            <p:nvPr/>
          </p:nvSpPr>
          <p:spPr>
            <a:xfrm>
              <a:off x="0" y="0"/>
              <a:ext cx="4274726" cy="1287989"/>
            </a:xfrm>
            <a:custGeom>
              <a:avLst/>
              <a:gdLst/>
              <a:ahLst/>
              <a:cxnLst/>
              <a:rect l="l" t="t" r="r" b="b"/>
              <a:pathLst>
                <a:path w="4274726" h="1287989">
                  <a:moveTo>
                    <a:pt x="0" y="0"/>
                  </a:moveTo>
                  <a:lnTo>
                    <a:pt x="4274726" y="0"/>
                  </a:lnTo>
                  <a:lnTo>
                    <a:pt x="4274726" y="1287989"/>
                  </a:lnTo>
                  <a:lnTo>
                    <a:pt x="0" y="1287989"/>
                  </a:lnTo>
                  <a:close/>
                </a:path>
              </a:pathLst>
            </a:custGeom>
            <a:solidFill>
              <a:srgbClr val="FFFFFF"/>
            </a:solidFill>
          </p:spPr>
          <p:txBody>
            <a:bodyPr/>
            <a:lstStyle/>
            <a:p>
              <a:endParaRPr lang="cs-CZ"/>
            </a:p>
          </p:txBody>
        </p:sp>
        <p:sp>
          <p:nvSpPr>
            <p:cNvPr id="11" name="TextBox 11"/>
            <p:cNvSpPr txBox="1"/>
            <p:nvPr/>
          </p:nvSpPr>
          <p:spPr>
            <a:xfrm>
              <a:off x="0" y="-19050"/>
              <a:ext cx="4274726" cy="1307039"/>
            </a:xfrm>
            <a:prstGeom prst="rect">
              <a:avLst/>
            </a:prstGeom>
          </p:spPr>
          <p:txBody>
            <a:bodyPr lIns="50800" tIns="50800" rIns="50800" bIns="50800" rtlCol="0" anchor="ctr"/>
            <a:lstStyle/>
            <a:p>
              <a:pPr algn="ctr">
                <a:lnSpc>
                  <a:spcPts val="3331"/>
                </a:lnSpc>
              </a:pPr>
              <a:endParaRPr/>
            </a:p>
          </p:txBody>
        </p:sp>
      </p:grpSp>
      <p:sp>
        <p:nvSpPr>
          <p:cNvPr id="12" name="AutoShape 12"/>
          <p:cNvSpPr/>
          <p:nvPr/>
        </p:nvSpPr>
        <p:spPr>
          <a:xfrm>
            <a:off x="1028700" y="7574380"/>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13" name="AutoShape 13"/>
          <p:cNvSpPr/>
          <p:nvPr/>
        </p:nvSpPr>
        <p:spPr>
          <a:xfrm>
            <a:off x="1028700" y="2684045"/>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14" name="TextBox 14"/>
          <p:cNvSpPr txBox="1"/>
          <p:nvPr/>
        </p:nvSpPr>
        <p:spPr>
          <a:xfrm>
            <a:off x="1028700" y="3400537"/>
            <a:ext cx="6985638" cy="3485927"/>
          </a:xfrm>
          <a:prstGeom prst="rect">
            <a:avLst/>
          </a:prstGeom>
        </p:spPr>
        <p:txBody>
          <a:bodyPr lIns="0" tIns="0" rIns="0" bIns="0" rtlCol="0" anchor="t">
            <a:spAutoFit/>
          </a:bodyPr>
          <a:lstStyle/>
          <a:p>
            <a:pPr marL="0" lvl="0" indent="0" algn="l">
              <a:lnSpc>
                <a:spcPts val="9191"/>
              </a:lnSpc>
            </a:pPr>
            <a:r>
              <a:rPr lang="en-US" sz="7659">
                <a:solidFill>
                  <a:srgbClr val="000000"/>
                </a:solidFill>
                <a:latin typeface="Cantata One"/>
                <a:ea typeface="Cantata One"/>
                <a:cs typeface="Cantata One"/>
                <a:sym typeface="Cantata One"/>
              </a:rPr>
              <a:t>Technologie a inovace v hašení požárů</a:t>
            </a:r>
          </a:p>
        </p:txBody>
      </p:sp>
      <p:grpSp>
        <p:nvGrpSpPr>
          <p:cNvPr id="15" name="Group 15"/>
          <p:cNvGrpSpPr/>
          <p:nvPr/>
        </p:nvGrpSpPr>
        <p:grpSpPr>
          <a:xfrm>
            <a:off x="8830956" y="2892658"/>
            <a:ext cx="9457044" cy="4501684"/>
            <a:chOff x="0" y="0"/>
            <a:chExt cx="12609392" cy="6002246"/>
          </a:xfrm>
        </p:grpSpPr>
        <p:sp>
          <p:nvSpPr>
            <p:cNvPr id="16" name="TextBox 16"/>
            <p:cNvSpPr txBox="1"/>
            <p:nvPr/>
          </p:nvSpPr>
          <p:spPr>
            <a:xfrm>
              <a:off x="0" y="-28575"/>
              <a:ext cx="12609392" cy="626060"/>
            </a:xfrm>
            <a:prstGeom prst="rect">
              <a:avLst/>
            </a:prstGeom>
          </p:spPr>
          <p:txBody>
            <a:bodyPr lIns="0" tIns="0" rIns="0" bIns="0" rtlCol="0" anchor="t">
              <a:spAutoFit/>
            </a:bodyPr>
            <a:lstStyle/>
            <a:p>
              <a:pPr marL="0" lvl="0" indent="0" algn="l">
                <a:lnSpc>
                  <a:spcPts val="3851"/>
                </a:lnSpc>
              </a:pPr>
              <a:r>
                <a:rPr lang="en-US" sz="2962">
                  <a:solidFill>
                    <a:srgbClr val="000000"/>
                  </a:solidFill>
                  <a:latin typeface="Lora"/>
                  <a:ea typeface="Lora"/>
                  <a:cs typeface="Lora"/>
                  <a:sym typeface="Lora"/>
                </a:rPr>
                <a:t>4. Satelity a umělá inteligence (AI) v detekci požárů</a:t>
              </a:r>
            </a:p>
          </p:txBody>
        </p:sp>
        <p:sp>
          <p:nvSpPr>
            <p:cNvPr id="17" name="TextBox 17"/>
            <p:cNvSpPr txBox="1"/>
            <p:nvPr/>
          </p:nvSpPr>
          <p:spPr>
            <a:xfrm>
              <a:off x="0" y="957597"/>
              <a:ext cx="12609392" cy="5044649"/>
            </a:xfrm>
            <a:prstGeom prst="rect">
              <a:avLst/>
            </a:prstGeom>
          </p:spPr>
          <p:txBody>
            <a:bodyPr lIns="0" tIns="0" rIns="0" bIns="0" rtlCol="0" anchor="t">
              <a:spAutoFit/>
            </a:bodyPr>
            <a:lstStyle/>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NASA a ESA využívají satelity ke sledování požárů v reálném čase, což umožňuje rychlou reakci na nové ohniska.</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Umělá inteligence pro předpověď požárů – analýza dat o teplotě, větru a vlhkosti pomáhá určit oblasti s vysokým rizikem vzniku požárů.</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Systémy včasného varování – některé státy vyvíjejí automatizované AI algoritmy, které analyzují satelitní snímky a detekují první známky požáru.</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Google a NASA testují AI systémy na predikci požárů v Kalifornii, které pomáhají optimalizovat nasazení hasičských jednotek.</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6783" y="-160410"/>
            <a:ext cx="4159760" cy="2858743"/>
          </a:xfrm>
          <a:custGeom>
            <a:avLst/>
            <a:gdLst/>
            <a:ahLst/>
            <a:cxnLst/>
            <a:rect l="l" t="t" r="r" b="b"/>
            <a:pathLst>
              <a:path w="4159760" h="2858743">
                <a:moveTo>
                  <a:pt x="0" y="0"/>
                </a:moveTo>
                <a:lnTo>
                  <a:pt x="4159760" y="0"/>
                </a:lnTo>
                <a:lnTo>
                  <a:pt x="4159760" y="2858743"/>
                </a:lnTo>
                <a:lnTo>
                  <a:pt x="0" y="2858743"/>
                </a:lnTo>
                <a:lnTo>
                  <a:pt x="0" y="0"/>
                </a:lnTo>
                <a:close/>
              </a:path>
            </a:pathLst>
          </a:custGeom>
          <a:blipFill>
            <a:blip r:embed="rId2"/>
            <a:stretch>
              <a:fillRect r="-3603"/>
            </a:stretch>
          </a:blipFill>
        </p:spPr>
        <p:txBody>
          <a:bodyPr/>
          <a:lstStyle/>
          <a:p>
            <a:endParaRPr lang="cs-CZ"/>
          </a:p>
        </p:txBody>
      </p:sp>
      <p:sp>
        <p:nvSpPr>
          <p:cNvPr id="3" name="Freeform 3"/>
          <p:cNvSpPr/>
          <p:nvPr/>
        </p:nvSpPr>
        <p:spPr>
          <a:xfrm rot="-5400000">
            <a:off x="1455269" y="-107481"/>
            <a:ext cx="2875788" cy="2735839"/>
          </a:xfrm>
          <a:custGeom>
            <a:avLst/>
            <a:gdLst/>
            <a:ahLst/>
            <a:cxnLst/>
            <a:rect l="l" t="t" r="r" b="b"/>
            <a:pathLst>
              <a:path w="5670133" h="2735839">
                <a:moveTo>
                  <a:pt x="0" y="0"/>
                </a:moveTo>
                <a:lnTo>
                  <a:pt x="5670132" y="0"/>
                </a:lnTo>
                <a:lnTo>
                  <a:pt x="5670132" y="2735839"/>
                </a:lnTo>
                <a:lnTo>
                  <a:pt x="0" y="2735839"/>
                </a:lnTo>
                <a:lnTo>
                  <a:pt x="0" y="0"/>
                </a:lnTo>
                <a:close/>
              </a:path>
            </a:pathLst>
          </a:custGeom>
          <a:blipFill>
            <a:blip r:embed="rId3"/>
            <a:stretch>
              <a:fillRect/>
            </a:stretch>
          </a:blipFill>
        </p:spPr>
        <p:txBody>
          <a:bodyPr/>
          <a:lstStyle/>
          <a:p>
            <a:endParaRPr lang="cs-CZ"/>
          </a:p>
        </p:txBody>
      </p:sp>
      <p:sp>
        <p:nvSpPr>
          <p:cNvPr id="4" name="AutoShape 4"/>
          <p:cNvSpPr/>
          <p:nvPr/>
        </p:nvSpPr>
        <p:spPr>
          <a:xfrm>
            <a:off x="1028700" y="7574380"/>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5" name="AutoShape 5"/>
          <p:cNvSpPr/>
          <p:nvPr/>
        </p:nvSpPr>
        <p:spPr>
          <a:xfrm>
            <a:off x="1028700" y="2684045"/>
            <a:ext cx="16230600" cy="0"/>
          </a:xfrm>
          <a:prstGeom prst="line">
            <a:avLst/>
          </a:prstGeom>
          <a:ln w="28575" cap="rnd">
            <a:solidFill>
              <a:srgbClr val="000000"/>
            </a:solidFill>
            <a:prstDash val="solid"/>
            <a:headEnd type="none" w="sm" len="sm"/>
            <a:tailEnd type="none" w="sm" len="sm"/>
          </a:ln>
        </p:spPr>
        <p:txBody>
          <a:bodyPr/>
          <a:lstStyle/>
          <a:p>
            <a:endParaRPr lang="cs-CZ"/>
          </a:p>
        </p:txBody>
      </p:sp>
      <p:sp>
        <p:nvSpPr>
          <p:cNvPr id="6" name="Freeform 6"/>
          <p:cNvSpPr/>
          <p:nvPr/>
        </p:nvSpPr>
        <p:spPr>
          <a:xfrm rot="-760772">
            <a:off x="383576" y="6049776"/>
            <a:ext cx="3392609" cy="5137939"/>
          </a:xfrm>
          <a:custGeom>
            <a:avLst/>
            <a:gdLst/>
            <a:ahLst/>
            <a:cxnLst/>
            <a:rect l="l" t="t" r="r" b="b"/>
            <a:pathLst>
              <a:path w="3392609" h="5137939">
                <a:moveTo>
                  <a:pt x="0" y="0"/>
                </a:moveTo>
                <a:lnTo>
                  <a:pt x="3392608" y="0"/>
                </a:lnTo>
                <a:lnTo>
                  <a:pt x="3392608" y="5137940"/>
                </a:lnTo>
                <a:lnTo>
                  <a:pt x="0" y="5137940"/>
                </a:lnTo>
                <a:lnTo>
                  <a:pt x="0" y="0"/>
                </a:lnTo>
                <a:close/>
              </a:path>
            </a:pathLst>
          </a:custGeom>
          <a:blipFill>
            <a:blip r:embed="rId4"/>
            <a:stretch>
              <a:fillRect/>
            </a:stretch>
          </a:blipFill>
        </p:spPr>
        <p:txBody>
          <a:bodyPr/>
          <a:lstStyle/>
          <a:p>
            <a:endParaRPr lang="cs-CZ"/>
          </a:p>
        </p:txBody>
      </p:sp>
      <p:sp>
        <p:nvSpPr>
          <p:cNvPr id="7" name="Freeform 7"/>
          <p:cNvSpPr/>
          <p:nvPr/>
        </p:nvSpPr>
        <p:spPr>
          <a:xfrm rot="675114">
            <a:off x="14698874" y="6391051"/>
            <a:ext cx="3517578" cy="3892202"/>
          </a:xfrm>
          <a:custGeom>
            <a:avLst/>
            <a:gdLst/>
            <a:ahLst/>
            <a:cxnLst/>
            <a:rect l="l" t="t" r="r" b="b"/>
            <a:pathLst>
              <a:path w="3517578" h="3892202">
                <a:moveTo>
                  <a:pt x="0" y="0"/>
                </a:moveTo>
                <a:lnTo>
                  <a:pt x="3517578" y="0"/>
                </a:lnTo>
                <a:lnTo>
                  <a:pt x="3517578" y="3892203"/>
                </a:lnTo>
                <a:lnTo>
                  <a:pt x="0" y="3892203"/>
                </a:lnTo>
                <a:lnTo>
                  <a:pt x="0" y="0"/>
                </a:lnTo>
                <a:close/>
              </a:path>
            </a:pathLst>
          </a:custGeom>
          <a:blipFill>
            <a:blip r:embed="rId5"/>
            <a:stretch>
              <a:fillRect/>
            </a:stretch>
          </a:blipFill>
        </p:spPr>
        <p:txBody>
          <a:bodyPr/>
          <a:lstStyle/>
          <a:p>
            <a:endParaRPr lang="cs-CZ"/>
          </a:p>
        </p:txBody>
      </p:sp>
      <p:sp>
        <p:nvSpPr>
          <p:cNvPr id="8" name="Freeform 8"/>
          <p:cNvSpPr/>
          <p:nvPr/>
        </p:nvSpPr>
        <p:spPr>
          <a:xfrm rot="-228252" flipH="1">
            <a:off x="5709387" y="6720707"/>
            <a:ext cx="3073624" cy="3697592"/>
          </a:xfrm>
          <a:custGeom>
            <a:avLst/>
            <a:gdLst/>
            <a:ahLst/>
            <a:cxnLst/>
            <a:rect l="l" t="t" r="r" b="b"/>
            <a:pathLst>
              <a:path w="3073624" h="3697592">
                <a:moveTo>
                  <a:pt x="3073624" y="0"/>
                </a:moveTo>
                <a:lnTo>
                  <a:pt x="0" y="0"/>
                </a:lnTo>
                <a:lnTo>
                  <a:pt x="0" y="3697592"/>
                </a:lnTo>
                <a:lnTo>
                  <a:pt x="3073624" y="3697592"/>
                </a:lnTo>
                <a:lnTo>
                  <a:pt x="3073624" y="0"/>
                </a:lnTo>
                <a:close/>
              </a:path>
            </a:pathLst>
          </a:custGeom>
          <a:blipFill>
            <a:blip r:embed="rId6"/>
            <a:stretch>
              <a:fillRect/>
            </a:stretch>
          </a:blipFill>
        </p:spPr>
        <p:txBody>
          <a:bodyPr/>
          <a:lstStyle/>
          <a:p>
            <a:endParaRPr lang="cs-CZ"/>
          </a:p>
        </p:txBody>
      </p:sp>
      <p:sp>
        <p:nvSpPr>
          <p:cNvPr id="9" name="Freeform 9"/>
          <p:cNvSpPr/>
          <p:nvPr/>
        </p:nvSpPr>
        <p:spPr>
          <a:xfrm>
            <a:off x="13010345" y="13981"/>
            <a:ext cx="5431355" cy="2643631"/>
          </a:xfrm>
          <a:custGeom>
            <a:avLst/>
            <a:gdLst/>
            <a:ahLst/>
            <a:cxnLst/>
            <a:rect l="l" t="t" r="r" b="b"/>
            <a:pathLst>
              <a:path w="5431355" h="2643631">
                <a:moveTo>
                  <a:pt x="0" y="0"/>
                </a:moveTo>
                <a:lnTo>
                  <a:pt x="5431355" y="0"/>
                </a:lnTo>
                <a:lnTo>
                  <a:pt x="5431355" y="2643631"/>
                </a:lnTo>
                <a:lnTo>
                  <a:pt x="0" y="2643631"/>
                </a:lnTo>
                <a:lnTo>
                  <a:pt x="0" y="0"/>
                </a:lnTo>
                <a:close/>
              </a:path>
            </a:pathLst>
          </a:custGeom>
          <a:blipFill>
            <a:blip r:embed="rId7"/>
            <a:stretch>
              <a:fillRect l="-3931" r="-3931"/>
            </a:stretch>
          </a:blipFill>
        </p:spPr>
        <p:txBody>
          <a:bodyPr/>
          <a:lstStyle/>
          <a:p>
            <a:endParaRPr lang="cs-CZ"/>
          </a:p>
        </p:txBody>
      </p:sp>
      <p:sp>
        <p:nvSpPr>
          <p:cNvPr id="10" name="TextBox 10"/>
          <p:cNvSpPr txBox="1"/>
          <p:nvPr/>
        </p:nvSpPr>
        <p:spPr>
          <a:xfrm>
            <a:off x="1028700" y="3400537"/>
            <a:ext cx="6985638" cy="3485927"/>
          </a:xfrm>
          <a:prstGeom prst="rect">
            <a:avLst/>
          </a:prstGeom>
        </p:spPr>
        <p:txBody>
          <a:bodyPr lIns="0" tIns="0" rIns="0" bIns="0" rtlCol="0" anchor="t">
            <a:spAutoFit/>
          </a:bodyPr>
          <a:lstStyle/>
          <a:p>
            <a:pPr marL="0" lvl="0" indent="0" algn="l">
              <a:lnSpc>
                <a:spcPts val="9191"/>
              </a:lnSpc>
            </a:pPr>
            <a:r>
              <a:rPr lang="en-US" sz="7659">
                <a:solidFill>
                  <a:srgbClr val="000000"/>
                </a:solidFill>
                <a:latin typeface="Cantata One"/>
                <a:ea typeface="Cantata One"/>
                <a:cs typeface="Cantata One"/>
                <a:sym typeface="Cantata One"/>
              </a:rPr>
              <a:t>Technologie a </a:t>
            </a:r>
            <a:r>
              <a:rPr lang="en-US" sz="7659" err="1">
                <a:solidFill>
                  <a:srgbClr val="000000"/>
                </a:solidFill>
                <a:latin typeface="Cantata One"/>
                <a:ea typeface="Cantata One"/>
                <a:cs typeface="Cantata One"/>
                <a:sym typeface="Cantata One"/>
              </a:rPr>
              <a:t>inovace</a:t>
            </a:r>
            <a:r>
              <a:rPr lang="en-US" sz="7659">
                <a:solidFill>
                  <a:srgbClr val="000000"/>
                </a:solidFill>
                <a:latin typeface="Cantata One"/>
                <a:ea typeface="Cantata One"/>
                <a:cs typeface="Cantata One"/>
                <a:sym typeface="Cantata One"/>
              </a:rPr>
              <a:t> v </a:t>
            </a:r>
            <a:r>
              <a:rPr lang="en-US" sz="7659" err="1">
                <a:solidFill>
                  <a:srgbClr val="000000"/>
                </a:solidFill>
                <a:latin typeface="Cantata One"/>
                <a:ea typeface="Cantata One"/>
                <a:cs typeface="Cantata One"/>
                <a:sym typeface="Cantata One"/>
              </a:rPr>
              <a:t>hašení</a:t>
            </a:r>
            <a:r>
              <a:rPr lang="en-US" sz="7659">
                <a:solidFill>
                  <a:srgbClr val="000000"/>
                </a:solidFill>
                <a:latin typeface="Cantata One"/>
                <a:ea typeface="Cantata One"/>
                <a:cs typeface="Cantata One"/>
                <a:sym typeface="Cantata One"/>
              </a:rPr>
              <a:t> </a:t>
            </a:r>
            <a:r>
              <a:rPr lang="en-US" sz="7659" err="1">
                <a:solidFill>
                  <a:srgbClr val="000000"/>
                </a:solidFill>
                <a:latin typeface="Cantata One"/>
                <a:ea typeface="Cantata One"/>
                <a:cs typeface="Cantata One"/>
                <a:sym typeface="Cantata One"/>
              </a:rPr>
              <a:t>požárů</a:t>
            </a:r>
            <a:endParaRPr lang="en-US" sz="7659">
              <a:solidFill>
                <a:srgbClr val="000000"/>
              </a:solidFill>
              <a:latin typeface="Cantata One"/>
              <a:ea typeface="Cantata One"/>
              <a:cs typeface="Cantata One"/>
              <a:sym typeface="Cantata One"/>
            </a:endParaRPr>
          </a:p>
        </p:txBody>
      </p:sp>
      <p:grpSp>
        <p:nvGrpSpPr>
          <p:cNvPr id="11" name="Group 11"/>
          <p:cNvGrpSpPr/>
          <p:nvPr/>
        </p:nvGrpSpPr>
        <p:grpSpPr>
          <a:xfrm>
            <a:off x="8830956" y="3845158"/>
            <a:ext cx="9457044" cy="2596684"/>
            <a:chOff x="0" y="0"/>
            <a:chExt cx="12609392" cy="3462246"/>
          </a:xfrm>
        </p:grpSpPr>
        <p:sp>
          <p:nvSpPr>
            <p:cNvPr id="12" name="TextBox 12"/>
            <p:cNvSpPr txBox="1"/>
            <p:nvPr/>
          </p:nvSpPr>
          <p:spPr>
            <a:xfrm>
              <a:off x="0" y="-28575"/>
              <a:ext cx="12609392" cy="626060"/>
            </a:xfrm>
            <a:prstGeom prst="rect">
              <a:avLst/>
            </a:prstGeom>
          </p:spPr>
          <p:txBody>
            <a:bodyPr lIns="0" tIns="0" rIns="0" bIns="0" rtlCol="0" anchor="t">
              <a:spAutoFit/>
            </a:bodyPr>
            <a:lstStyle/>
            <a:p>
              <a:pPr marL="0" lvl="0" indent="0" algn="l">
                <a:lnSpc>
                  <a:spcPts val="3851"/>
                </a:lnSpc>
              </a:pPr>
              <a:r>
                <a:rPr lang="en-US" sz="2962">
                  <a:solidFill>
                    <a:srgbClr val="000000"/>
                  </a:solidFill>
                  <a:latin typeface="Lora"/>
                  <a:ea typeface="Lora"/>
                  <a:cs typeface="Lora"/>
                  <a:sym typeface="Lora"/>
                </a:rPr>
                <a:t>5. Ochranné vybavení hasičů</a:t>
              </a:r>
            </a:p>
          </p:txBody>
        </p:sp>
        <p:sp>
          <p:nvSpPr>
            <p:cNvPr id="13" name="TextBox 13"/>
            <p:cNvSpPr txBox="1"/>
            <p:nvPr/>
          </p:nvSpPr>
          <p:spPr>
            <a:xfrm>
              <a:off x="0" y="957597"/>
              <a:ext cx="12609392" cy="2504649"/>
            </a:xfrm>
            <a:prstGeom prst="rect">
              <a:avLst/>
            </a:prstGeom>
          </p:spPr>
          <p:txBody>
            <a:bodyPr lIns="0" tIns="0" rIns="0" bIns="0" rtlCol="0" anchor="t">
              <a:spAutoFit/>
            </a:bodyPr>
            <a:lstStyle/>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Nové materiály obleků – lehčí, odolnější proti extrémnímu žáru.</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Chytré helmy – vybavené kamerami a senzory pro monitorování teploty a kvality vzduchu.</a:t>
              </a:r>
            </a:p>
            <a:p>
              <a:pPr marL="433609" lvl="1" indent="-216805" algn="l">
                <a:lnSpc>
                  <a:spcPts val="3012"/>
                </a:lnSpc>
                <a:buFont typeface="Arial"/>
                <a:buChar char="•"/>
              </a:pPr>
              <a:r>
                <a:rPr lang="en-US" sz="2008">
                  <a:solidFill>
                    <a:srgbClr val="000000"/>
                  </a:solidFill>
                  <a:latin typeface="Cantata One"/>
                  <a:ea typeface="Cantata One"/>
                  <a:cs typeface="Cantata One"/>
                  <a:sym typeface="Cantata One"/>
                </a:rPr>
                <a:t>Exoskelety pro hasiče – pomáhají při manipulaci s těžkým vybavením.</a:t>
              </a:r>
            </a:p>
          </p:txBody>
        </p:sp>
      </p:grpSp>
      <p:sp>
        <p:nvSpPr>
          <p:cNvPr id="14" name="TextBox 14"/>
          <p:cNvSpPr txBox="1"/>
          <p:nvPr/>
        </p:nvSpPr>
        <p:spPr>
          <a:xfrm>
            <a:off x="9347439" y="7733874"/>
            <a:ext cx="5641289" cy="1396486"/>
          </a:xfrm>
          <a:prstGeom prst="rect">
            <a:avLst/>
          </a:prstGeom>
        </p:spPr>
        <p:txBody>
          <a:bodyPr lIns="0" tIns="0" rIns="0" bIns="0" rtlCol="0" anchor="t">
            <a:spAutoFit/>
          </a:bodyPr>
          <a:lstStyle/>
          <a:p>
            <a:pPr algn="ctr">
              <a:lnSpc>
                <a:spcPts val="2220"/>
              </a:lnSpc>
              <a:spcBef>
                <a:spcPct val="0"/>
              </a:spcBef>
            </a:pPr>
            <a:r>
              <a:rPr lang="en-US" sz="1585" b="1">
                <a:solidFill>
                  <a:srgbClr val="000000"/>
                </a:solidFill>
                <a:latin typeface="Lora Bold"/>
                <a:ea typeface="Lora Bold"/>
                <a:cs typeface="Lora Bold"/>
                <a:sym typeface="Lora Bold"/>
              </a:rPr>
              <a:t>“Exoskelety jsou takové vnější konstrukce ze špičkových materiálů doplněné o pohon. V medicíně a rehabilitaci slouží k obnovení schopností, které člověk ztratil. Částečně kompenzují funkci svalů a kloubů,” přibližuje zakladatel společnosti MEBSTER Michal Gloger. </a:t>
            </a:r>
          </a:p>
        </p:txBody>
      </p:sp>
      <p:sp>
        <p:nvSpPr>
          <p:cNvPr id="15" name="TextBox 15"/>
          <p:cNvSpPr txBox="1"/>
          <p:nvPr/>
        </p:nvSpPr>
        <p:spPr>
          <a:xfrm>
            <a:off x="7532508" y="179195"/>
            <a:ext cx="5876016" cy="2141432"/>
          </a:xfrm>
          <a:prstGeom prst="rect">
            <a:avLst/>
          </a:prstGeom>
        </p:spPr>
        <p:txBody>
          <a:bodyPr lIns="0" tIns="0" rIns="0" bIns="0" rtlCol="0" anchor="t">
            <a:spAutoFit/>
          </a:bodyPr>
          <a:lstStyle/>
          <a:p>
            <a:pPr algn="ctr">
              <a:lnSpc>
                <a:spcPts val="2418"/>
              </a:lnSpc>
              <a:spcBef>
                <a:spcPct val="0"/>
              </a:spcBef>
            </a:pPr>
            <a:r>
              <a:rPr lang="en-US" sz="1727" b="1">
                <a:solidFill>
                  <a:srgbClr val="000000"/>
                </a:solidFill>
                <a:latin typeface="Lora Bold"/>
                <a:ea typeface="Lora Bold"/>
                <a:cs typeface="Lora Bold"/>
                <a:sym typeface="Lora Bold"/>
              </a:rPr>
              <a:t>Hasiči musí mít perfektní fyzickou kondici, nicméně i tak je jejich těžká výbava překážkou. Může totiž vážit i kolem 40 kilogramů, což při cestě do schodů do vyšších pater není žádné peříčko. Společnost Trigen Automotive se snaží vyřešit tento problém novým mechanickým exoskeletonem Auberon, který velkou část této zátěže přebere na sebe.</a:t>
            </a:r>
          </a:p>
        </p:txBody>
      </p:sp>
      <p:sp>
        <p:nvSpPr>
          <p:cNvPr id="16" name="TextBox 16"/>
          <p:cNvSpPr txBox="1"/>
          <p:nvPr/>
        </p:nvSpPr>
        <p:spPr>
          <a:xfrm>
            <a:off x="2413192" y="147684"/>
            <a:ext cx="5119316" cy="2357174"/>
          </a:xfrm>
          <a:prstGeom prst="rect">
            <a:avLst/>
          </a:prstGeom>
        </p:spPr>
        <p:txBody>
          <a:bodyPr lIns="0" tIns="0" rIns="0" bIns="0" rtlCol="0" anchor="t">
            <a:spAutoFit/>
          </a:bodyPr>
          <a:lstStyle/>
          <a:p>
            <a:pPr algn="ctr">
              <a:lnSpc>
                <a:spcPts val="2080"/>
              </a:lnSpc>
              <a:spcBef>
                <a:spcPct val="0"/>
              </a:spcBef>
            </a:pPr>
            <a:r>
              <a:rPr lang="en-US" sz="1486" b="1">
                <a:solidFill>
                  <a:srgbClr val="000000"/>
                </a:solidFill>
                <a:latin typeface="Lora Bold"/>
                <a:ea typeface="Lora Bold"/>
                <a:cs typeface="Lora Bold"/>
                <a:sym typeface="Lora Bold"/>
              </a:rPr>
              <a:t>Exoskeleton Auberon se obejde bez jakékoli elektroniky a poháněn je pomocí dvou 6,8litrových nádob se stlačeným vzduchem. To vše by mělo stačit na vyšlapání 12 pater rovnou třikrát a zvýšit spolehlivost celého řešení. Hasič má přitom stále volné ruce, aby se mohl plně věnovat zásahu. Váha se přes konstrukci přenáší na spodní podložku, na které spočívají chodidla hasiče. Pokud by náhodou hasič potřeboval urychleně opustit exoskeleton, je zde pojistka s rychlým ovládáním.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3131"/>
        </a:solidFill>
        <a:effectLst/>
      </p:bgPr>
    </p:bg>
    <p:spTree>
      <p:nvGrpSpPr>
        <p:cNvPr id="1" name=""/>
        <p:cNvGrpSpPr/>
        <p:nvPr/>
      </p:nvGrpSpPr>
      <p:grpSpPr>
        <a:xfrm>
          <a:off x="0" y="0"/>
          <a:ext cx="0" cy="0"/>
          <a:chOff x="0" y="0"/>
          <a:chExt cx="0" cy="0"/>
        </a:xfrm>
      </p:grpSpPr>
      <p:sp>
        <p:nvSpPr>
          <p:cNvPr id="2" name="TextBox 2"/>
          <p:cNvSpPr txBox="1"/>
          <p:nvPr/>
        </p:nvSpPr>
        <p:spPr>
          <a:xfrm>
            <a:off x="14259006" y="7172910"/>
            <a:ext cx="2167111" cy="505281"/>
          </a:xfrm>
          <a:prstGeom prst="rect">
            <a:avLst/>
          </a:prstGeom>
        </p:spPr>
        <p:txBody>
          <a:bodyPr lIns="0" tIns="0" rIns="0" bIns="0" rtlCol="0" anchor="t">
            <a:spAutoFit/>
          </a:bodyPr>
          <a:lstStyle/>
          <a:p>
            <a:pPr algn="l">
              <a:lnSpc>
                <a:spcPts val="4174"/>
              </a:lnSpc>
            </a:pPr>
            <a:r>
              <a:rPr lang="en-US" sz="2982">
                <a:solidFill>
                  <a:srgbClr val="FFFFFF"/>
                </a:solidFill>
                <a:latin typeface="Didact Gothic"/>
                <a:ea typeface="Didact Gothic"/>
                <a:cs typeface="Didact Gothic"/>
                <a:sym typeface="Didact Gothic"/>
              </a:rPr>
              <a:t>SDH Doubek</a:t>
            </a:r>
          </a:p>
        </p:txBody>
      </p:sp>
      <p:sp>
        <p:nvSpPr>
          <p:cNvPr id="3" name="TextBox 3"/>
          <p:cNvSpPr txBox="1"/>
          <p:nvPr/>
        </p:nvSpPr>
        <p:spPr>
          <a:xfrm>
            <a:off x="12869595" y="6536270"/>
            <a:ext cx="3556522" cy="522339"/>
          </a:xfrm>
          <a:prstGeom prst="rect">
            <a:avLst/>
          </a:prstGeom>
        </p:spPr>
        <p:txBody>
          <a:bodyPr lIns="0" tIns="0" rIns="0" bIns="0" rtlCol="0" anchor="t">
            <a:spAutoFit/>
          </a:bodyPr>
          <a:lstStyle/>
          <a:p>
            <a:pPr algn="l">
              <a:lnSpc>
                <a:spcPts val="4280"/>
              </a:lnSpc>
              <a:spcBef>
                <a:spcPct val="0"/>
              </a:spcBef>
            </a:pPr>
            <a:r>
              <a:rPr lang="en-US" sz="3057">
                <a:solidFill>
                  <a:srgbClr val="FFFFFF"/>
                </a:solidFill>
                <a:latin typeface="Didact Gothic"/>
                <a:ea typeface="Didact Gothic"/>
                <a:cs typeface="Didact Gothic"/>
                <a:sym typeface="Didact Gothic"/>
              </a:rPr>
              <a:t>Anastázie Pokludová</a:t>
            </a:r>
          </a:p>
        </p:txBody>
      </p:sp>
      <p:sp>
        <p:nvSpPr>
          <p:cNvPr id="4" name="TextBox 4"/>
          <p:cNvSpPr txBox="1"/>
          <p:nvPr/>
        </p:nvSpPr>
        <p:spPr>
          <a:xfrm>
            <a:off x="754220" y="1263657"/>
            <a:ext cx="18525065" cy="5079101"/>
          </a:xfrm>
          <a:prstGeom prst="rect">
            <a:avLst/>
          </a:prstGeom>
        </p:spPr>
        <p:txBody>
          <a:bodyPr lIns="0" tIns="0" rIns="0" bIns="0" rtlCol="0" anchor="t">
            <a:spAutoFit/>
          </a:bodyPr>
          <a:lstStyle/>
          <a:p>
            <a:pPr algn="l">
              <a:lnSpc>
                <a:spcPts val="20345"/>
              </a:lnSpc>
            </a:pPr>
            <a:r>
              <a:rPr lang="en-US" sz="14532">
                <a:solidFill>
                  <a:srgbClr val="FFFFFF"/>
                </a:solidFill>
                <a:latin typeface="Cantata One"/>
                <a:ea typeface="Cantata One"/>
                <a:cs typeface="Cantata One"/>
                <a:sym typeface="Cantata One"/>
              </a:rPr>
              <a:t>DĚKUJI ZA POZORNOST</a:t>
            </a:r>
          </a:p>
        </p:txBody>
      </p:sp>
      <p:sp>
        <p:nvSpPr>
          <p:cNvPr id="5" name="TextBox 5"/>
          <p:cNvSpPr txBox="1"/>
          <p:nvPr/>
        </p:nvSpPr>
        <p:spPr>
          <a:xfrm>
            <a:off x="867066" y="6611547"/>
            <a:ext cx="10558528" cy="2221307"/>
          </a:xfrm>
          <a:prstGeom prst="rect">
            <a:avLst/>
          </a:prstGeom>
        </p:spPr>
        <p:txBody>
          <a:bodyPr lIns="0" tIns="0" rIns="0" bIns="0" rtlCol="0" anchor="t">
            <a:spAutoFit/>
          </a:bodyPr>
          <a:lstStyle/>
          <a:p>
            <a:pPr algn="l">
              <a:lnSpc>
                <a:spcPts val="4461"/>
              </a:lnSpc>
              <a:spcBef>
                <a:spcPct val="0"/>
              </a:spcBef>
            </a:pPr>
            <a:r>
              <a:rPr lang="en-US" sz="3186">
                <a:solidFill>
                  <a:srgbClr val="FFFFFF"/>
                </a:solidFill>
                <a:latin typeface="Didact Gothic"/>
                <a:ea typeface="Didact Gothic"/>
                <a:cs typeface="Didact Gothic"/>
                <a:sym typeface="Didact Gothic"/>
              </a:rPr>
              <a:t>Díky moderním technologiím se hašení požárů stává efektivnějším a bezpečnějším. Pokroky v oblasti robotiky, umělé inteligence a nových materiálů pomáhají hasičům zachraňovat životy a chránit majetek.</a:t>
            </a:r>
          </a:p>
        </p:txBody>
      </p:sp>
      <p:sp>
        <p:nvSpPr>
          <p:cNvPr id="6" name="AutoShape 6"/>
          <p:cNvSpPr/>
          <p:nvPr/>
        </p:nvSpPr>
        <p:spPr>
          <a:xfrm>
            <a:off x="0" y="9700628"/>
            <a:ext cx="18395101" cy="0"/>
          </a:xfrm>
          <a:prstGeom prst="line">
            <a:avLst/>
          </a:prstGeom>
          <a:ln w="38100" cap="flat">
            <a:solidFill>
              <a:srgbClr val="FFFFFF"/>
            </a:solidFill>
            <a:prstDash val="solid"/>
            <a:headEnd type="none" w="sm" len="sm"/>
            <a:tailEnd type="none" w="sm" len="sm"/>
          </a:ln>
        </p:spPr>
        <p:txBody>
          <a:bodyPr/>
          <a:lstStyle/>
          <a:p>
            <a:endParaRPr lang="cs-CZ"/>
          </a:p>
        </p:txBody>
      </p:sp>
      <p:sp>
        <p:nvSpPr>
          <p:cNvPr id="7" name="AutoShape 7"/>
          <p:cNvSpPr/>
          <p:nvPr/>
        </p:nvSpPr>
        <p:spPr>
          <a:xfrm flipV="1">
            <a:off x="-168026" y="647819"/>
            <a:ext cx="18456026" cy="0"/>
          </a:xfrm>
          <a:prstGeom prst="line">
            <a:avLst/>
          </a:prstGeom>
          <a:ln w="28575" cap="flat">
            <a:solidFill>
              <a:srgbClr val="FFFFFF"/>
            </a:solidFill>
            <a:prstDash val="solid"/>
            <a:headEnd type="none" w="sm" len="sm"/>
            <a:tailEnd type="none" w="sm" len="sm"/>
          </a:ln>
        </p:spPr>
        <p:txBody>
          <a:bodyPr/>
          <a:lstStyle/>
          <a:p>
            <a:endParaRPr lang="cs-CZ"/>
          </a:p>
        </p:txBody>
      </p:sp>
      <p:sp>
        <p:nvSpPr>
          <p:cNvPr id="8" name="TextBox 8"/>
          <p:cNvSpPr txBox="1"/>
          <p:nvPr/>
        </p:nvSpPr>
        <p:spPr>
          <a:xfrm>
            <a:off x="13958057" y="9220200"/>
            <a:ext cx="4016127" cy="396277"/>
          </a:xfrm>
          <a:prstGeom prst="rect">
            <a:avLst/>
          </a:prstGeom>
        </p:spPr>
        <p:txBody>
          <a:bodyPr lIns="0" tIns="0" rIns="0" bIns="0" rtlCol="0" anchor="t">
            <a:spAutoFit/>
          </a:bodyPr>
          <a:lstStyle/>
          <a:p>
            <a:pPr algn="ctr">
              <a:lnSpc>
                <a:spcPts val="3360"/>
              </a:lnSpc>
            </a:pPr>
            <a:r>
              <a:rPr lang="en-US" sz="2400">
                <a:solidFill>
                  <a:srgbClr val="FFFFFF"/>
                </a:solidFill>
                <a:latin typeface="Didact Gothic"/>
                <a:ea typeface="Didact Gothic"/>
                <a:cs typeface="Didact Gothic"/>
                <a:sym typeface="Didact Gothic"/>
              </a:rPr>
              <a:t>prezentace do soutěže POODM</a:t>
            </a: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7064" y="285135"/>
            <a:ext cx="3533936" cy="1334729"/>
          </a:xfrm>
          <a:prstGeom prst="rect">
            <a:avLst/>
          </a:prstGeom>
        </p:spPr>
        <p:txBody>
          <a:bodyPr wrap="square" lIns="0" tIns="0" rIns="0" bIns="0" rtlCol="0" anchor="t">
            <a:spAutoFit/>
          </a:bodyPr>
          <a:lstStyle/>
          <a:p>
            <a:pPr algn="ctr">
              <a:lnSpc>
                <a:spcPts val="10871"/>
              </a:lnSpc>
            </a:pPr>
            <a:r>
              <a:rPr lang="en-US" sz="7765" b="1" err="1">
                <a:solidFill>
                  <a:srgbClr val="000000"/>
                </a:solidFill>
                <a:latin typeface="HK Grotesk Bold"/>
                <a:ea typeface="HK Grotesk Bold"/>
                <a:cs typeface="HK Grotesk Bold"/>
                <a:sym typeface="HK Grotesk Bold"/>
              </a:rPr>
              <a:t>Zdroje</a:t>
            </a:r>
            <a:r>
              <a:rPr lang="en-US" sz="7765" b="1">
                <a:solidFill>
                  <a:srgbClr val="000000"/>
                </a:solidFill>
                <a:latin typeface="HK Grotesk Bold"/>
                <a:ea typeface="HK Grotesk Bold"/>
                <a:cs typeface="HK Grotesk Bold"/>
                <a:sym typeface="HK Grotesk Bold"/>
              </a:rPr>
              <a:t>:</a:t>
            </a:r>
          </a:p>
        </p:txBody>
      </p:sp>
      <p:sp>
        <p:nvSpPr>
          <p:cNvPr id="3" name="TextBox 3"/>
          <p:cNvSpPr txBox="1"/>
          <p:nvPr/>
        </p:nvSpPr>
        <p:spPr>
          <a:xfrm>
            <a:off x="762494" y="1898541"/>
            <a:ext cx="2149332" cy="748029"/>
          </a:xfrm>
          <a:prstGeom prst="rect">
            <a:avLst/>
          </a:prstGeom>
        </p:spPr>
        <p:txBody>
          <a:bodyPr wrap="square" lIns="0" tIns="0" rIns="0" bIns="0" rtlCol="0" anchor="t">
            <a:spAutoFit/>
          </a:bodyPr>
          <a:lstStyle/>
          <a:p>
            <a:pPr algn="ctr">
              <a:lnSpc>
                <a:spcPts val="6020"/>
              </a:lnSpc>
            </a:pPr>
            <a:r>
              <a:rPr lang="en-US" sz="4300" b="1" err="1">
                <a:solidFill>
                  <a:srgbClr val="000000"/>
                </a:solidFill>
                <a:latin typeface="HK Grotesk Bold"/>
                <a:ea typeface="HK Grotesk Bold"/>
                <a:cs typeface="HK Grotesk Bold"/>
                <a:sym typeface="HK Grotesk Bold"/>
              </a:rPr>
              <a:t>obrázky</a:t>
            </a:r>
            <a:r>
              <a:rPr lang="en-US" sz="4300" b="1">
                <a:solidFill>
                  <a:srgbClr val="000000"/>
                </a:solidFill>
                <a:latin typeface="HK Grotesk Bold"/>
                <a:ea typeface="HK Grotesk Bold"/>
                <a:cs typeface="HK Grotesk Bold"/>
                <a:sym typeface="HK Grotesk Bold"/>
              </a:rPr>
              <a:t>:</a:t>
            </a:r>
          </a:p>
        </p:txBody>
      </p:sp>
      <p:sp>
        <p:nvSpPr>
          <p:cNvPr id="4" name="TextBox 4"/>
          <p:cNvSpPr txBox="1"/>
          <p:nvPr/>
        </p:nvSpPr>
        <p:spPr>
          <a:xfrm>
            <a:off x="2911826" y="1898541"/>
            <a:ext cx="13482123" cy="7453211"/>
          </a:xfrm>
          <a:prstGeom prst="rect">
            <a:avLst/>
          </a:prstGeom>
        </p:spPr>
        <p:txBody>
          <a:bodyPr lIns="0" tIns="0" rIns="0" bIns="0" rtlCol="0" anchor="t">
            <a:spAutoFit/>
          </a:bodyPr>
          <a:lstStyle/>
          <a:p>
            <a:pPr marL="323860" lvl="1" indent="-161930" algn="l">
              <a:lnSpc>
                <a:spcPts val="2100"/>
              </a:lnSpc>
              <a:buFont typeface="Arial"/>
              <a:buChar char="•"/>
            </a:pPr>
            <a:r>
              <a:rPr lang="en-US" sz="1500" u="sng" err="1">
                <a:solidFill>
                  <a:srgbClr val="000000"/>
                </a:solidFill>
                <a:latin typeface="HK Grotesk"/>
                <a:ea typeface="HK Grotesk"/>
                <a:cs typeface="HK Grotesk"/>
                <a:sym typeface="HK Grotesk"/>
                <a:hlinkClick r:id="rId2" tooltip="https://www.ostia-antica.org/dict/topics/caserma/rome.htm"/>
              </a:rPr>
              <a:t>pixabay</a:t>
            </a:r>
            <a:r>
              <a:rPr lang="en-US" sz="1500" u="sng">
                <a:solidFill>
                  <a:srgbClr val="000000"/>
                </a:solidFill>
                <a:latin typeface="HK Grotesk"/>
                <a:ea typeface="HK Grotesk"/>
                <a:cs typeface="HK Grotesk"/>
                <a:sym typeface="HK Grotesk"/>
                <a:hlinkClick r:id="rId2" tooltip="https://www.ostia-antica.org/dict/topics/caserma/rome.htm"/>
              </a:rPr>
              <a:t>  (https://pixabay.com)</a:t>
            </a:r>
          </a:p>
          <a:p>
            <a:pPr marL="323860" lvl="1" indent="-161930" algn="l">
              <a:lnSpc>
                <a:spcPts val="2100"/>
              </a:lnSpc>
              <a:buFont typeface="Arial"/>
              <a:buChar char="•"/>
            </a:pPr>
            <a:r>
              <a:rPr lang="en-US" sz="1500" u="sng" err="1">
                <a:solidFill>
                  <a:srgbClr val="000000"/>
                </a:solidFill>
                <a:latin typeface="HK Grotesk"/>
                <a:ea typeface="HK Grotesk"/>
                <a:cs typeface="HK Grotesk"/>
                <a:sym typeface="HK Grotesk"/>
                <a:hlinkClick r:id="rId2" tooltip="https://www.ostia-antica.org/dict/topics/caserma/rome.htm"/>
              </a:rPr>
              <a:t>aukro</a:t>
            </a:r>
            <a:r>
              <a:rPr lang="en-US" sz="1500" u="sng">
                <a:solidFill>
                  <a:srgbClr val="000000"/>
                </a:solidFill>
                <a:latin typeface="HK Grotesk"/>
                <a:ea typeface="HK Grotesk"/>
                <a:cs typeface="HK Grotesk"/>
                <a:sym typeface="HK Grotesk"/>
                <a:hlinkClick r:id="rId2" tooltip="https://www.ostia-antica.org/dict/topics/caserma/rome.htm"/>
              </a:rPr>
              <a:t> (https://aukro.cz)</a:t>
            </a:r>
          </a:p>
          <a:p>
            <a:pPr marL="323860" lvl="1" indent="-161930" algn="l">
              <a:lnSpc>
                <a:spcPts val="2100"/>
              </a:lnSpc>
              <a:buFont typeface="Arial"/>
              <a:buChar char="•"/>
            </a:pPr>
            <a:r>
              <a:rPr lang="en-US" sz="1500" u="sng" err="1">
                <a:solidFill>
                  <a:srgbClr val="000000"/>
                </a:solidFill>
                <a:latin typeface="HK Grotesk"/>
                <a:ea typeface="HK Grotesk"/>
                <a:cs typeface="HK Grotesk"/>
                <a:sym typeface="HK Grotesk"/>
                <a:hlinkClick r:id="rId2" tooltip="https://www.ostia-antica.org/dict/topics/caserma/rome.htm"/>
              </a:rPr>
              <a:t>canva</a:t>
            </a:r>
            <a:r>
              <a:rPr lang="en-US" sz="1500" u="sng">
                <a:solidFill>
                  <a:srgbClr val="000000"/>
                </a:solidFill>
                <a:latin typeface="HK Grotesk"/>
                <a:ea typeface="HK Grotesk"/>
                <a:cs typeface="HK Grotesk"/>
                <a:sym typeface="HK Grotesk"/>
                <a:hlinkClick r:id="rId2" tooltip="https://www.ostia-antica.org/dict/topics/caserma/rome.htm"/>
              </a:rPr>
              <a:t> (https://www.canva.com)</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hlinkClick r:id="rId2" tooltip="https://www.ostia-antica.org/dict/topics/caserma/rome.htm"/>
              </a:rPr>
              <a:t>https://www.lovecpokladu.cz/artefakty/nalez/hasicska-helma-1902-234949/</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hlinkClick r:id="rId2" tooltip="https://www.ostia-antica.org/dict/topics/caserma/rome.htm"/>
              </a:rPr>
              <a:t>https://hzscr.gov.cz/clanek/svaty-florian-patron-vsech-hasicu-slavi-4-kvetna-svatek.aspx</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https://www.ostia-antica.org/dict/topics/caserma/rome.htm</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https://www.knihovna-teplice.cz/akce/besedymarie-terezie-a-jeji-doba-47-2019/</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https://www.payne.cz/3xS43787/Pozar3.htm</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https://slavneobrazy.cz/cs/neznamy-velky-pozar-londyna-ido-7715</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https://www.seznamzpravy.cz/clanek/domaci-zivot-v-cesku-hasici-dal-likviduji-pozar-v-narodnim-parku-ceske-svycarsko-209700</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https://cs.wikipedia.org/wiki/Lesn%C3%AD_po%C5%BE%C3%A1ry_v_Kalifornii_2018</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https://www.rizoomes.nl/brandweer/75-jaar-brandweerinspectie/attachment/jan-van-der-heijden/</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http://www.feuerwehr.de/news.php?id=10358</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https://www.laphamsquarterly.org/contributors/henry-ford</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https://www.reflex.cz/clanek/zpravy/57275/rakusane-to-delaji-dobre-prisvojuji-si-i-stare-ceske-rodaky-kteri-nas-tolik-nezajimaji.html</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https://hasicikolovraty.cz/historie/</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https://www.memark.cz/obraz-prezidenta-vaclava-havla-retro-darek-provedeni-papirovy-plakat-v-ramu-p483708.html</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https://cz.3gon.eu/produkt/dji-matrice-300-rtk</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https://newatlas.com/drones/sonin-hybrid-recruit-drone/</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https://www.abicko.cz/clanek/precti-si-technika/27121/zasahova-jednotka-budoucnosti-dron-rychly-jako-ferrari.html</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https://www.pilotonline.com/2020/10/13/las-newest-firefighter-a-robot-can-go-where-humans-cant/</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https://www.shark-robotics.com/robots/Colossus-firefighting-robot</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https://eshop.po-bozp.com/hasici-pristroje-na-lithiove-baterie/hasici-pristroj-na-lithiove-baterie---hg9-9-litru--21a/?srsltid=AfmBOorMlLiTbmgpoN2_tmd7-pQxagqOMae46I-HsBhGbtU-XjaSSf7H</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https://cnn.iprima.cz/pohled-z-vesmiru-odhalil-rozsah-pozaru-u-hrenska-hasici-nevi-zda-se-nesiri-dal-113964</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https://www.blesk.cz/clanek/zpravy-svet/803628/ohniva-apokalypsa-v-kalifornii-je-videt-i-z-vesmiru-ohen-spolykal-skoly-i-honosna-sidla.html</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https://www.geekwire.com/2024/ai-trained-cameras-beat-the-naked-eye-at-spotting-first-sign-of-wildfires/</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https://www.pano.ai/</a:t>
            </a:r>
          </a:p>
          <a:p>
            <a:pPr marL="323860" lvl="1" indent="-161930" algn="l">
              <a:lnSpc>
                <a:spcPts val="2100"/>
              </a:lnSpc>
              <a:buFont typeface="Arial"/>
              <a:buChar char="•"/>
            </a:pPr>
            <a:r>
              <a:rPr lang="en-US" sz="1500" u="sng">
                <a:solidFill>
                  <a:srgbClr val="000000"/>
                </a:solidFill>
                <a:latin typeface="HK Grotesk"/>
                <a:ea typeface="HK Grotesk"/>
                <a:cs typeface="HK Grotesk"/>
                <a:sym typeface="HK Grotesk"/>
              </a:rPr>
              <a:t>https://www.svethardware.cz/exoskeleton-auberon-pomuze-hasicum-s-nosenim-tezke-vybavy/46439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72821" y="3390900"/>
            <a:ext cx="16504356" cy="4138744"/>
          </a:xfrm>
          <a:prstGeom prst="rect">
            <a:avLst/>
          </a:prstGeom>
        </p:spPr>
        <p:txBody>
          <a:bodyPr lIns="0" tIns="0" rIns="0" bIns="0" rtlCol="0" anchor="t">
            <a:spAutoFit/>
          </a:bodyPr>
          <a:lstStyle/>
          <a:p>
            <a:pPr marL="358785" lvl="1" indent="-179393" algn="l">
              <a:lnSpc>
                <a:spcPts val="2326"/>
              </a:lnSpc>
              <a:buFont typeface="Arial"/>
              <a:buChar char="•"/>
            </a:pPr>
            <a:r>
              <a:rPr lang="en-US" sz="1661" u="sng" err="1">
                <a:solidFill>
                  <a:srgbClr val="000000"/>
                </a:solidFill>
                <a:latin typeface="HK Grotesk"/>
                <a:ea typeface="HK Grotesk"/>
                <a:cs typeface="HK Grotesk"/>
                <a:sym typeface="HK Grotesk"/>
                <a:hlinkClick r:id="rId2" tooltip="https://encyklopedie.praha2.cz/osobnost/1922-josef-rossler-orovsky"/>
              </a:rPr>
              <a:t>Multiweb</a:t>
            </a:r>
            <a:r>
              <a:rPr lang="en-US" sz="1661" u="sng">
                <a:solidFill>
                  <a:srgbClr val="000000"/>
                </a:solidFill>
                <a:latin typeface="HK Grotesk"/>
                <a:ea typeface="HK Grotesk"/>
                <a:cs typeface="HK Grotesk"/>
                <a:sym typeface="HK Grotesk"/>
                <a:hlinkClick r:id="rId2" tooltip="https://encyklopedie.praha2.cz/osobnost/1922-josef-rossler-orovsky"/>
              </a:rPr>
              <a:t> (https://www.multiweb.cz/hasicistrazov/historie.htm?utm_) </a:t>
            </a:r>
          </a:p>
          <a:p>
            <a:pPr marL="358785" lvl="1" indent="-179393" algn="l">
              <a:lnSpc>
                <a:spcPts val="2326"/>
              </a:lnSpc>
              <a:buFont typeface="Arial"/>
              <a:buChar char="•"/>
            </a:pPr>
            <a:r>
              <a:rPr lang="en-US" sz="1661" u="sng" err="1">
                <a:solidFill>
                  <a:srgbClr val="000000"/>
                </a:solidFill>
                <a:latin typeface="HK Grotesk"/>
                <a:ea typeface="HK Grotesk"/>
                <a:cs typeface="HK Grotesk"/>
                <a:sym typeface="HK Grotesk"/>
                <a:hlinkClick r:id="rId2" tooltip="https://encyklopedie.praha2.cz/osobnost/1922-josef-rossler-orovsky"/>
              </a:rPr>
              <a:t>Wikipedie</a:t>
            </a:r>
            <a:endParaRPr lang="en-US" sz="1661" u="sng">
              <a:solidFill>
                <a:srgbClr val="000000"/>
              </a:solidFill>
              <a:latin typeface="HK Grotesk"/>
              <a:ea typeface="HK Grotesk"/>
              <a:cs typeface="HK Grotesk"/>
              <a:sym typeface="HK Grotesk"/>
              <a:hlinkClick r:id="rId2" tooltip="https://encyklopedie.praha2.cz/osobnost/1922-josef-rossler-orovsky"/>
            </a:endParaRP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hlinkClick r:id="rId2" tooltip="https://encyklopedie.praha2.cz/osobnost/1922-josef-rossler-orovsky"/>
              </a:rPr>
              <a:t>https://edu.ceskatelevize.cz/video/6743-rozlety-a-pady-narodniho-divadla-pozar-a-znovuotevreni-narodniho-divadla</a:t>
            </a: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hlinkClick r:id="rId2" tooltip="https://encyklopedie.praha2.cz/osobnost/1922-josef-rossler-orovsky"/>
              </a:rPr>
              <a:t>https://www.history.com/topics/natural-disasters-and-environment/great-chicago-fire</a:t>
            </a: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hlinkClick r:id="rId2" tooltip="https://encyklopedie.praha2.cz/osobnost/1922-josef-rossler-orovsky"/>
              </a:rPr>
              <a:t>Chat GPT</a:t>
            </a: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hlinkClick r:id="rId2" tooltip="https://encyklopedie.praha2.cz/osobnost/1922-josef-rossler-orovsky"/>
              </a:rPr>
              <a:t>https://cs.wikipedia.org/wiki/Velk%C3%BD_po%C5%BE%C3%A1r_%C5%98%C3%ADma</a:t>
            </a: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hlinkClick r:id="rId2" tooltip="https://encyklopedie.praha2.cz/osobnost/1922-josef-rossler-orovsky"/>
              </a:rPr>
              <a:t>https://cs.wikipedia.org/wiki/Velk%C3%BD_po%C5%BE%C3%A1r_Lond%C3%BDna</a:t>
            </a: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hlinkClick r:id="rId2" tooltip="https://encyklopedie.praha2.cz/osobnost/1922-josef-rossler-orovsky"/>
              </a:rPr>
              <a:t>https://cs.wikipedia.org/wiki/Lesn%C3%AD_po%C5%BE%C3%A1ry_v_Kalifornii_2018</a:t>
            </a: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hlinkClick r:id="rId2" tooltip="https://encyklopedie.praha2.cz/osobnost/1922-josef-rossler-orovsky"/>
              </a:rPr>
              <a:t>https://www.pozary.cz/clanek/8743-the-great-chicago-fire-1871/</a:t>
            </a: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hlinkClick r:id="rId2" tooltip="https://encyklopedie.praha2.cz/osobnost/1922-josef-rossler-orovsky"/>
              </a:rPr>
              <a:t>https://encyklopedie.praha2.cz/osobnost/1922-josef-rossler-orovsky</a:t>
            </a: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rPr>
              <a:t>https://eshop.po-bozp.com/hasici-pristroje-na-lithiove-baterie/hasici-pristroj-na-lithiove-baterie---hg9-9-litru--21a/?srsltid=AfmBOorMlLiTbmgpoN2_tmd7-pQxagqOMae46I-HsBhGbtU-XjaSSf7H</a:t>
            </a:r>
          </a:p>
          <a:p>
            <a:pPr marL="358785" lvl="1" indent="-179393" algn="l">
              <a:lnSpc>
                <a:spcPts val="2326"/>
              </a:lnSpc>
              <a:buFont typeface="Arial"/>
              <a:buChar char="•"/>
            </a:pPr>
            <a:r>
              <a:rPr lang="en-US" sz="1661" u="sng">
                <a:solidFill>
                  <a:srgbClr val="000000"/>
                </a:solidFill>
                <a:latin typeface="HK Grotesk"/>
                <a:ea typeface="HK Grotesk"/>
                <a:cs typeface="HK Grotesk"/>
                <a:sym typeface="HK Grotesk"/>
              </a:rPr>
              <a:t>https://www.svethardware.cz/exoskeleton-auberon-pomuze-hasicum-s-nosenim-tezke-vybavy/46439</a:t>
            </a:r>
          </a:p>
          <a:p>
            <a:pPr marL="358785" lvl="1" indent="-179393" algn="l">
              <a:lnSpc>
                <a:spcPts val="2326"/>
              </a:lnSpc>
              <a:buFont typeface="Arial"/>
              <a:buChar char="•"/>
            </a:pPr>
            <a:r>
              <a:rPr lang="en-US" sz="1661" u="sng" err="1">
                <a:solidFill>
                  <a:srgbClr val="000000"/>
                </a:solidFill>
                <a:latin typeface="HK Grotesk"/>
                <a:ea typeface="HK Grotesk"/>
                <a:cs typeface="HK Grotesk"/>
                <a:sym typeface="HK Grotesk"/>
              </a:rPr>
              <a:t>atd</a:t>
            </a:r>
            <a:r>
              <a:rPr lang="en-US" sz="1661" u="sng">
                <a:solidFill>
                  <a:srgbClr val="000000"/>
                </a:solidFill>
                <a:latin typeface="HK Grotesk"/>
                <a:ea typeface="HK Grotesk"/>
                <a:cs typeface="HK Grotesk"/>
                <a:sym typeface="HK Grotesk"/>
              </a:rPr>
              <a:t>.</a:t>
            </a:r>
          </a:p>
        </p:txBody>
      </p:sp>
      <p:sp>
        <p:nvSpPr>
          <p:cNvPr id="3" name="TextBox 3"/>
          <p:cNvSpPr txBox="1"/>
          <p:nvPr/>
        </p:nvSpPr>
        <p:spPr>
          <a:xfrm>
            <a:off x="1183540" y="1172311"/>
            <a:ext cx="8341459" cy="748029"/>
          </a:xfrm>
          <a:prstGeom prst="rect">
            <a:avLst/>
          </a:prstGeom>
        </p:spPr>
        <p:txBody>
          <a:bodyPr wrap="square" lIns="0" tIns="0" rIns="0" bIns="0" rtlCol="0" anchor="t">
            <a:spAutoFit/>
          </a:bodyPr>
          <a:lstStyle/>
          <a:p>
            <a:pPr algn="ctr">
              <a:lnSpc>
                <a:spcPts val="6020"/>
              </a:lnSpc>
            </a:pPr>
            <a:r>
              <a:rPr lang="en-US" sz="4300" b="1" err="1">
                <a:solidFill>
                  <a:srgbClr val="000000"/>
                </a:solidFill>
                <a:latin typeface="HK Grotesk Bold"/>
                <a:ea typeface="HK Grotesk Bold"/>
                <a:cs typeface="HK Grotesk Bold"/>
                <a:sym typeface="HK Grotesk Bold"/>
              </a:rPr>
              <a:t>texty,informace</a:t>
            </a:r>
            <a:r>
              <a:rPr lang="en-US" sz="4300" b="1">
                <a:solidFill>
                  <a:srgbClr val="000000"/>
                </a:solidFill>
                <a:latin typeface="HK Grotesk Bold"/>
                <a:ea typeface="HK Grotesk Bold"/>
                <a:cs typeface="HK Grotesk Bold"/>
                <a:sym typeface="HK Grotesk Bold"/>
              </a:rPr>
              <a:t> a </a:t>
            </a:r>
            <a:r>
              <a:rPr lang="en-US" sz="4300" b="1" err="1">
                <a:solidFill>
                  <a:srgbClr val="000000"/>
                </a:solidFill>
                <a:latin typeface="HK Grotesk Bold"/>
                <a:ea typeface="HK Grotesk Bold"/>
                <a:cs typeface="HK Grotesk Bold"/>
                <a:sym typeface="HK Grotesk Bold"/>
              </a:rPr>
              <a:t>inspirace</a:t>
            </a:r>
            <a:r>
              <a:rPr lang="en-US" sz="4300" b="1">
                <a:solidFill>
                  <a:srgbClr val="000000"/>
                </a:solidFill>
                <a:latin typeface="HK Grotesk Bold"/>
                <a:ea typeface="HK Grotesk Bold"/>
                <a:cs typeface="HK Grotesk Bold"/>
                <a:sym typeface="HK Grotesk Bold"/>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01811"/>
        </a:solidFill>
        <a:effectLst/>
      </p:bgPr>
    </p:bg>
    <p:spTree>
      <p:nvGrpSpPr>
        <p:cNvPr id="1" name=""/>
        <p:cNvGrpSpPr/>
        <p:nvPr/>
      </p:nvGrpSpPr>
      <p:grpSpPr>
        <a:xfrm>
          <a:off x="0" y="0"/>
          <a:ext cx="0" cy="0"/>
          <a:chOff x="0" y="0"/>
          <a:chExt cx="0" cy="0"/>
        </a:xfrm>
      </p:grpSpPr>
      <p:sp>
        <p:nvSpPr>
          <p:cNvPr id="2" name="TextBox 2"/>
          <p:cNvSpPr txBox="1"/>
          <p:nvPr/>
        </p:nvSpPr>
        <p:spPr>
          <a:xfrm>
            <a:off x="7230606" y="2035507"/>
            <a:ext cx="10656970" cy="1171089"/>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idact Gothic"/>
                <a:ea typeface="Didact Gothic"/>
                <a:cs typeface="Didact Gothic"/>
                <a:sym typeface="Didact Gothic"/>
              </a:rPr>
              <a:t>Již v pravěku lidé bojovali s požáry jednoduchými metodami, jako je hlína, písek a voda z okolí.</a:t>
            </a:r>
          </a:p>
        </p:txBody>
      </p:sp>
      <p:sp>
        <p:nvSpPr>
          <p:cNvPr id="3" name="TextBox 3"/>
          <p:cNvSpPr txBox="1"/>
          <p:nvPr/>
        </p:nvSpPr>
        <p:spPr>
          <a:xfrm>
            <a:off x="7230606" y="4576523"/>
            <a:ext cx="11057394" cy="4247041"/>
          </a:xfrm>
          <a:prstGeom prst="rect">
            <a:avLst/>
          </a:prstGeom>
        </p:spPr>
        <p:txBody>
          <a:bodyPr lIns="0" tIns="0" rIns="0" bIns="0" rtlCol="0" anchor="t">
            <a:spAutoFit/>
          </a:bodyPr>
          <a:lstStyle/>
          <a:p>
            <a:pPr marL="740300" lvl="1" indent="-370150" algn="l">
              <a:lnSpc>
                <a:spcPts val="4800"/>
              </a:lnSpc>
              <a:buFont typeface="Arial"/>
              <a:buChar char="•"/>
            </a:pPr>
            <a:r>
              <a:rPr lang="en-US" sz="3428">
                <a:solidFill>
                  <a:srgbClr val="FFFFFF"/>
                </a:solidFill>
                <a:latin typeface="Didact Gothic"/>
                <a:ea typeface="Didact Gothic"/>
                <a:cs typeface="Didact Gothic"/>
                <a:sym typeface="Didact Gothic"/>
              </a:rPr>
              <a:t>Ve starověkém Egyptě, Římě a Číně byly používány lidské řetězy pro přenos vody v kožených vědrech.</a:t>
            </a:r>
          </a:p>
          <a:p>
            <a:pPr marL="740300" lvl="1" indent="-370150" algn="l">
              <a:lnSpc>
                <a:spcPts val="4800"/>
              </a:lnSpc>
              <a:buFont typeface="Arial"/>
              <a:buChar char="•"/>
            </a:pPr>
            <a:r>
              <a:rPr lang="en-US" sz="3428">
                <a:solidFill>
                  <a:srgbClr val="FFFFFF"/>
                </a:solidFill>
                <a:latin typeface="Didact Gothic"/>
                <a:ea typeface="Didact Gothic"/>
                <a:cs typeface="Didact Gothic"/>
                <a:sym typeface="Didact Gothic"/>
              </a:rPr>
              <a:t>Římský sbor Cohortes Vigilum (1. stol n. l.) je považován za první profesionální hasičskou jednotkou. Tato jednotka byla zřízena císařem Augustem.</a:t>
            </a:r>
          </a:p>
          <a:p>
            <a:pPr marL="740300" lvl="1" indent="-370150" algn="l">
              <a:lnSpc>
                <a:spcPts val="4800"/>
              </a:lnSpc>
              <a:buFont typeface="Arial"/>
              <a:buChar char="•"/>
            </a:pPr>
            <a:r>
              <a:rPr lang="en-US" sz="3428">
                <a:solidFill>
                  <a:srgbClr val="FFFFFF"/>
                </a:solidFill>
                <a:latin typeface="Didact Gothic"/>
                <a:ea typeface="Didact Gothic"/>
                <a:cs typeface="Didact Gothic"/>
                <a:sym typeface="Didact Gothic"/>
              </a:rPr>
              <a:t>Používali se ruční pumpy a jednoduché nástroje na rozbití budov, aby se požár nerozšířil.</a:t>
            </a:r>
          </a:p>
        </p:txBody>
      </p:sp>
      <p:sp>
        <p:nvSpPr>
          <p:cNvPr id="4" name="Freeform 4"/>
          <p:cNvSpPr/>
          <p:nvPr/>
        </p:nvSpPr>
        <p:spPr>
          <a:xfrm>
            <a:off x="0" y="-52084"/>
            <a:ext cx="7425723" cy="10391168"/>
          </a:xfrm>
          <a:custGeom>
            <a:avLst/>
            <a:gdLst/>
            <a:ahLst/>
            <a:cxnLst/>
            <a:rect l="l" t="t" r="r" b="b"/>
            <a:pathLst>
              <a:path w="7425723" h="10391168">
                <a:moveTo>
                  <a:pt x="0" y="0"/>
                </a:moveTo>
                <a:lnTo>
                  <a:pt x="7425723" y="0"/>
                </a:lnTo>
                <a:lnTo>
                  <a:pt x="7425723" y="10391168"/>
                </a:lnTo>
                <a:lnTo>
                  <a:pt x="0" y="10391168"/>
                </a:lnTo>
                <a:lnTo>
                  <a:pt x="0" y="0"/>
                </a:lnTo>
                <a:close/>
              </a:path>
            </a:pathLst>
          </a:custGeom>
          <a:blipFill>
            <a:blip r:embed="rId2"/>
            <a:stretch>
              <a:fillRect r="-110033"/>
            </a:stretch>
          </a:blipFill>
          <a:ln cap="sq">
            <a:noFill/>
            <a:prstDash val="sysDot"/>
            <a:miter/>
          </a:ln>
        </p:spPr>
        <p:txBody>
          <a:bodyPr/>
          <a:lstStyle/>
          <a:p>
            <a:endParaRPr lang="cs-CZ"/>
          </a:p>
        </p:txBody>
      </p:sp>
      <p:sp>
        <p:nvSpPr>
          <p:cNvPr id="5" name="Freeform 5"/>
          <p:cNvSpPr/>
          <p:nvPr/>
        </p:nvSpPr>
        <p:spPr>
          <a:xfrm>
            <a:off x="0" y="2858219"/>
            <a:ext cx="7470206" cy="7656926"/>
          </a:xfrm>
          <a:custGeom>
            <a:avLst/>
            <a:gdLst/>
            <a:ahLst/>
            <a:cxnLst/>
            <a:rect l="l" t="t" r="r" b="b"/>
            <a:pathLst>
              <a:path w="7470206" h="7656926">
                <a:moveTo>
                  <a:pt x="0" y="0"/>
                </a:moveTo>
                <a:lnTo>
                  <a:pt x="7470206" y="0"/>
                </a:lnTo>
                <a:lnTo>
                  <a:pt x="7470206" y="7656926"/>
                </a:lnTo>
                <a:lnTo>
                  <a:pt x="0" y="7656926"/>
                </a:lnTo>
                <a:lnTo>
                  <a:pt x="0" y="0"/>
                </a:lnTo>
                <a:close/>
              </a:path>
            </a:pathLst>
          </a:custGeom>
          <a:blipFill>
            <a:blip r:embed="rId3"/>
            <a:stretch>
              <a:fillRect t="-38008"/>
            </a:stretch>
          </a:blipFill>
        </p:spPr>
        <p:txBody>
          <a:bodyPr/>
          <a:lstStyle/>
          <a:p>
            <a:endParaRPr lang="cs-CZ"/>
          </a:p>
        </p:txBody>
      </p:sp>
      <p:sp>
        <p:nvSpPr>
          <p:cNvPr id="6" name="TextBox 6"/>
          <p:cNvSpPr txBox="1"/>
          <p:nvPr/>
        </p:nvSpPr>
        <p:spPr>
          <a:xfrm>
            <a:off x="8008094" y="952500"/>
            <a:ext cx="6241666" cy="770060"/>
          </a:xfrm>
          <a:prstGeom prst="rect">
            <a:avLst/>
          </a:prstGeom>
        </p:spPr>
        <p:txBody>
          <a:bodyPr lIns="0" tIns="0" rIns="0" bIns="0" rtlCol="0" anchor="t">
            <a:spAutoFit/>
          </a:bodyPr>
          <a:lstStyle/>
          <a:p>
            <a:pPr algn="ctr">
              <a:lnSpc>
                <a:spcPts val="6380"/>
              </a:lnSpc>
            </a:pPr>
            <a:r>
              <a:rPr lang="en-US" sz="4557" b="1">
                <a:solidFill>
                  <a:srgbClr val="FFFFFF"/>
                </a:solidFill>
                <a:latin typeface="Lora Bold"/>
                <a:ea typeface="Lora Bold"/>
                <a:cs typeface="Lora Bold"/>
                <a:sym typeface="Lora Bold"/>
              </a:rPr>
              <a:t>První pokusy o hašení </a:t>
            </a:r>
          </a:p>
        </p:txBody>
      </p:sp>
      <p:sp>
        <p:nvSpPr>
          <p:cNvPr id="7" name="TextBox 7"/>
          <p:cNvSpPr txBox="1"/>
          <p:nvPr/>
        </p:nvSpPr>
        <p:spPr>
          <a:xfrm>
            <a:off x="7982073" y="3501722"/>
            <a:ext cx="5001369" cy="770001"/>
          </a:xfrm>
          <a:prstGeom prst="rect">
            <a:avLst/>
          </a:prstGeom>
        </p:spPr>
        <p:txBody>
          <a:bodyPr lIns="0" tIns="0" rIns="0" bIns="0" rtlCol="0" anchor="t">
            <a:spAutoFit/>
          </a:bodyPr>
          <a:lstStyle/>
          <a:p>
            <a:pPr algn="ctr">
              <a:lnSpc>
                <a:spcPts val="6383"/>
              </a:lnSpc>
            </a:pPr>
            <a:r>
              <a:rPr lang="en-US" sz="4559" b="1">
                <a:solidFill>
                  <a:srgbClr val="FFFFFF"/>
                </a:solidFill>
                <a:latin typeface="Lora Bold"/>
                <a:ea typeface="Lora Bold"/>
                <a:cs typeface="Lora Bold"/>
                <a:sym typeface="Lora Bold"/>
              </a:rPr>
              <a:t>Starověké metody</a:t>
            </a:r>
          </a:p>
        </p:txBody>
      </p:sp>
      <p:sp>
        <p:nvSpPr>
          <p:cNvPr id="8" name="TextBox 8"/>
          <p:cNvSpPr txBox="1"/>
          <p:nvPr/>
        </p:nvSpPr>
        <p:spPr>
          <a:xfrm>
            <a:off x="182585" y="949732"/>
            <a:ext cx="8575505" cy="1986659"/>
          </a:xfrm>
          <a:prstGeom prst="rect">
            <a:avLst/>
          </a:prstGeom>
        </p:spPr>
        <p:txBody>
          <a:bodyPr lIns="0" tIns="0" rIns="0" bIns="0" rtlCol="0" anchor="t">
            <a:spAutoFit/>
          </a:bodyPr>
          <a:lstStyle/>
          <a:p>
            <a:pPr algn="l">
              <a:lnSpc>
                <a:spcPts val="7716"/>
              </a:lnSpc>
            </a:pPr>
            <a:r>
              <a:rPr lang="en-US" sz="7279" spc="-269">
                <a:solidFill>
                  <a:srgbClr val="A00000"/>
                </a:solidFill>
                <a:latin typeface="Cantata One"/>
                <a:ea typeface="Cantata One"/>
                <a:cs typeface="Cantata One"/>
                <a:sym typeface="Cantata One"/>
              </a:rPr>
              <a:t>ZAČÁTKY HAŠENÍ OHNĚ </a:t>
            </a:r>
          </a:p>
        </p:txBody>
      </p:sp>
      <p:sp>
        <p:nvSpPr>
          <p:cNvPr id="9" name="AutoShape 9"/>
          <p:cNvSpPr/>
          <p:nvPr/>
        </p:nvSpPr>
        <p:spPr>
          <a:xfrm flipV="1">
            <a:off x="7420961" y="52084"/>
            <a:ext cx="0" cy="10287000"/>
          </a:xfrm>
          <a:prstGeom prst="line">
            <a:avLst/>
          </a:prstGeom>
          <a:ln w="9525" cap="flat">
            <a:solidFill>
              <a:srgbClr val="FFFFFF"/>
            </a:solidFill>
            <a:prstDash val="solid"/>
            <a:headEnd type="none" w="sm" len="sm"/>
            <a:tailEnd type="none" w="sm" len="sm"/>
          </a:ln>
        </p:spPr>
        <p:txBody>
          <a:bodyPr/>
          <a:lstStyle/>
          <a:p>
            <a:endParaRPr lang="cs-CZ"/>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0000"/>
        </a:solidFill>
        <a:effectLst/>
      </p:bgPr>
    </p:bg>
    <p:spTree>
      <p:nvGrpSpPr>
        <p:cNvPr id="1" name=""/>
        <p:cNvGrpSpPr/>
        <p:nvPr/>
      </p:nvGrpSpPr>
      <p:grpSpPr>
        <a:xfrm>
          <a:off x="0" y="0"/>
          <a:ext cx="0" cy="0"/>
          <a:chOff x="0" y="0"/>
          <a:chExt cx="0" cy="0"/>
        </a:xfrm>
      </p:grpSpPr>
      <p:sp>
        <p:nvSpPr>
          <p:cNvPr id="2" name="TextBox 2"/>
          <p:cNvSpPr txBox="1"/>
          <p:nvPr/>
        </p:nvSpPr>
        <p:spPr>
          <a:xfrm>
            <a:off x="7185749" y="2525580"/>
            <a:ext cx="11185402" cy="6390828"/>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FFFFFF"/>
                </a:solidFill>
                <a:latin typeface="Didact Gothic"/>
                <a:ea typeface="Didact Gothic"/>
                <a:cs typeface="Didact Gothic"/>
                <a:sym typeface="Didact Gothic"/>
              </a:rPr>
              <a:t>Marie </a:t>
            </a:r>
            <a:r>
              <a:rPr lang="en-US" sz="3000" err="1">
                <a:solidFill>
                  <a:srgbClr val="FFFFFF"/>
                </a:solidFill>
                <a:latin typeface="Didact Gothic"/>
                <a:ea typeface="Didact Gothic"/>
                <a:cs typeface="Didact Gothic"/>
                <a:sym typeface="Didact Gothic"/>
              </a:rPr>
              <a:t>Terezie</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vydala</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první</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tzv</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Ohňový</a:t>
            </a:r>
            <a:r>
              <a:rPr lang="en-US" sz="3000">
                <a:solidFill>
                  <a:srgbClr val="FFFFFF"/>
                </a:solidFill>
                <a:latin typeface="Didact Gothic"/>
                <a:ea typeface="Didact Gothic"/>
                <a:cs typeface="Didact Gothic"/>
                <a:sym typeface="Didact Gothic"/>
              </a:rPr>
              <a:t> patent (21. 8. 1751). Patent </a:t>
            </a:r>
            <a:r>
              <a:rPr lang="en-US" sz="3000" err="1">
                <a:solidFill>
                  <a:srgbClr val="FFFFFF"/>
                </a:solidFill>
                <a:latin typeface="Didact Gothic"/>
                <a:ea typeface="Didact Gothic"/>
                <a:cs typeface="Didact Gothic"/>
                <a:sym typeface="Didact Gothic"/>
              </a:rPr>
              <a:t>stanovil</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například</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základní</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protipožární</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zásady</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při</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výstavbě</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domů</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Povinnost</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vybavit</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vesnice</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zvoničkami</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službu</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nočních</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vartýřů</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hlídač</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strážce</a:t>
            </a:r>
            <a:r>
              <a:rPr lang="en-US" sz="3000">
                <a:solidFill>
                  <a:srgbClr val="FFFFFF"/>
                </a:solidFill>
                <a:latin typeface="Didact Gothic"/>
                <a:ea typeface="Didact Gothic"/>
                <a:cs typeface="Didact Gothic"/>
                <a:sym typeface="Didact Gothic"/>
              </a:rPr>
              <a:t>) a </a:t>
            </a:r>
            <a:r>
              <a:rPr lang="en-US" sz="3000" err="1">
                <a:solidFill>
                  <a:srgbClr val="FFFFFF"/>
                </a:solidFill>
                <a:latin typeface="Didact Gothic"/>
                <a:ea typeface="Didact Gothic"/>
                <a:cs typeface="Didact Gothic"/>
                <a:sym typeface="Didact Gothic"/>
              </a:rPr>
              <a:t>zásady</a:t>
            </a:r>
            <a:r>
              <a:rPr lang="en-US" sz="3000">
                <a:solidFill>
                  <a:srgbClr val="FFFFFF"/>
                </a:solidFill>
                <a:latin typeface="Didact Gothic"/>
                <a:ea typeface="Didact Gothic"/>
                <a:cs typeface="Didact Gothic"/>
                <a:sym typeface="Didact Gothic"/>
              </a:rPr>
              <a:t> pro </a:t>
            </a:r>
            <a:r>
              <a:rPr lang="en-US" sz="3000" err="1">
                <a:solidFill>
                  <a:srgbClr val="FFFFFF"/>
                </a:solidFill>
                <a:latin typeface="Didact Gothic"/>
                <a:ea typeface="Didact Gothic"/>
                <a:cs typeface="Didact Gothic"/>
                <a:sym typeface="Didact Gothic"/>
              </a:rPr>
              <a:t>hašení</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požárů</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Patřilo</a:t>
            </a:r>
            <a:r>
              <a:rPr lang="en-US" sz="3000">
                <a:solidFill>
                  <a:srgbClr val="FFFFFF"/>
                </a:solidFill>
                <a:latin typeface="Didact Gothic"/>
                <a:ea typeface="Didact Gothic"/>
                <a:cs typeface="Didact Gothic"/>
                <a:sym typeface="Didact Gothic"/>
              </a:rPr>
              <a:t> tam </a:t>
            </a:r>
            <a:r>
              <a:rPr lang="en-US" sz="3000" err="1">
                <a:solidFill>
                  <a:srgbClr val="FFFFFF"/>
                </a:solidFill>
                <a:latin typeface="Didact Gothic"/>
                <a:ea typeface="Didact Gothic"/>
                <a:cs typeface="Didact Gothic"/>
                <a:sym typeface="Didact Gothic"/>
              </a:rPr>
              <a:t>třeba</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i</a:t>
            </a:r>
            <a:r>
              <a:rPr lang="en-US" sz="3000">
                <a:solidFill>
                  <a:srgbClr val="FFFFFF"/>
                </a:solidFill>
                <a:latin typeface="Didact Gothic"/>
                <a:ea typeface="Didact Gothic"/>
                <a:cs typeface="Didact Gothic"/>
                <a:sym typeface="Didact Gothic"/>
              </a:rPr>
              <a:t> to, </a:t>
            </a:r>
            <a:r>
              <a:rPr lang="en-US" sz="3000" err="1">
                <a:solidFill>
                  <a:srgbClr val="FFFFFF"/>
                </a:solidFill>
                <a:latin typeface="Didact Gothic"/>
                <a:ea typeface="Didact Gothic"/>
                <a:cs typeface="Didact Gothic"/>
                <a:sym typeface="Didact Gothic"/>
              </a:rPr>
              <a:t>že</a:t>
            </a:r>
            <a:r>
              <a:rPr lang="en-US" sz="3000">
                <a:solidFill>
                  <a:srgbClr val="FFFFFF"/>
                </a:solidFill>
                <a:latin typeface="Didact Gothic"/>
                <a:ea typeface="Didact Gothic"/>
                <a:cs typeface="Didact Gothic"/>
                <a:sym typeface="Didact Gothic"/>
              </a:rPr>
              <a:t> se </a:t>
            </a:r>
            <a:r>
              <a:rPr lang="en-US" sz="3000" err="1">
                <a:solidFill>
                  <a:srgbClr val="FFFFFF"/>
                </a:solidFill>
                <a:latin typeface="Didact Gothic"/>
                <a:ea typeface="Didact Gothic"/>
                <a:cs typeface="Didact Gothic"/>
                <a:sym typeface="Didact Gothic"/>
              </a:rPr>
              <a:t>nesmí</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stavět</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domy</a:t>
            </a:r>
            <a:r>
              <a:rPr lang="en-US" sz="3000">
                <a:solidFill>
                  <a:srgbClr val="FFFFFF"/>
                </a:solidFill>
                <a:latin typeface="Didact Gothic"/>
                <a:ea typeface="Didact Gothic"/>
                <a:cs typeface="Didact Gothic"/>
                <a:sym typeface="Didact Gothic"/>
              </a:rPr>
              <a:t> ze </a:t>
            </a:r>
            <a:r>
              <a:rPr lang="en-US" sz="3000" err="1">
                <a:solidFill>
                  <a:srgbClr val="FFFFFF"/>
                </a:solidFill>
                <a:latin typeface="Didact Gothic"/>
                <a:ea typeface="Didact Gothic"/>
                <a:cs typeface="Didact Gothic"/>
                <a:sym typeface="Didact Gothic"/>
              </a:rPr>
              <a:t>dřeva</a:t>
            </a:r>
            <a:r>
              <a:rPr lang="en-US" sz="3000">
                <a:solidFill>
                  <a:srgbClr val="FFFFFF"/>
                </a:solidFill>
                <a:latin typeface="Didact Gothic"/>
                <a:ea typeface="Didact Gothic"/>
                <a:cs typeface="Didact Gothic"/>
                <a:sym typeface="Didact Gothic"/>
              </a:rPr>
              <a:t> a </a:t>
            </a:r>
            <a:r>
              <a:rPr lang="en-US" sz="3000" err="1">
                <a:solidFill>
                  <a:srgbClr val="FFFFFF"/>
                </a:solidFill>
                <a:latin typeface="Didact Gothic"/>
                <a:ea typeface="Didact Gothic"/>
                <a:cs typeface="Didact Gothic"/>
                <a:sym typeface="Didact Gothic"/>
              </a:rPr>
              <a:t>podobně</a:t>
            </a:r>
            <a:r>
              <a:rPr lang="en-US" sz="3000">
                <a:solidFill>
                  <a:srgbClr val="FFFFFF"/>
                </a:solidFill>
                <a:latin typeface="Didact Gothic"/>
                <a:ea typeface="Didact Gothic"/>
                <a:cs typeface="Didact Gothic"/>
                <a:sym typeface="Didact Gothic"/>
              </a:rPr>
              <a:t>.</a:t>
            </a:r>
          </a:p>
          <a:p>
            <a:pPr marL="647702" lvl="1" indent="-323851" algn="l">
              <a:lnSpc>
                <a:spcPts val="4200"/>
              </a:lnSpc>
              <a:buFont typeface="Arial"/>
              <a:buChar char="•"/>
            </a:pPr>
            <a:r>
              <a:rPr lang="en-US" sz="3000">
                <a:solidFill>
                  <a:srgbClr val="FFFFFF"/>
                </a:solidFill>
                <a:latin typeface="Didact Gothic"/>
                <a:ea typeface="Didact Gothic"/>
                <a:cs typeface="Didact Gothic"/>
                <a:sym typeface="Didact Gothic"/>
              </a:rPr>
              <a:t>Na </a:t>
            </a:r>
            <a:r>
              <a:rPr lang="en-US" sz="3000" err="1">
                <a:solidFill>
                  <a:srgbClr val="FFFFFF"/>
                </a:solidFill>
                <a:latin typeface="Didact Gothic"/>
                <a:ea typeface="Didact Gothic"/>
                <a:cs typeface="Didact Gothic"/>
                <a:sym typeface="Didact Gothic"/>
              </a:rPr>
              <a:t>začátku</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roku</a:t>
            </a:r>
            <a:r>
              <a:rPr lang="en-US" sz="3000">
                <a:solidFill>
                  <a:srgbClr val="FFFFFF"/>
                </a:solidFill>
                <a:latin typeface="Didact Gothic"/>
                <a:ea typeface="Didact Gothic"/>
                <a:cs typeface="Didact Gothic"/>
                <a:sym typeface="Didact Gothic"/>
              </a:rPr>
              <a:t> 1775 </a:t>
            </a:r>
            <a:r>
              <a:rPr lang="en-US" sz="3000" err="1">
                <a:solidFill>
                  <a:srgbClr val="FFFFFF"/>
                </a:solidFill>
                <a:latin typeface="Didact Gothic"/>
                <a:ea typeface="Didact Gothic"/>
                <a:cs typeface="Didact Gothic"/>
                <a:sym typeface="Didact Gothic"/>
              </a:rPr>
              <a:t>vydal</a:t>
            </a:r>
            <a:r>
              <a:rPr lang="en-US" sz="3000">
                <a:solidFill>
                  <a:srgbClr val="FFFFFF"/>
                </a:solidFill>
                <a:latin typeface="Didact Gothic"/>
                <a:ea typeface="Didact Gothic"/>
                <a:cs typeface="Didact Gothic"/>
                <a:sym typeface="Didact Gothic"/>
              </a:rPr>
              <a:t> Josef II. </a:t>
            </a:r>
            <a:r>
              <a:rPr lang="en-US" sz="3000" err="1">
                <a:solidFill>
                  <a:srgbClr val="FFFFFF"/>
                </a:solidFill>
                <a:latin typeface="Didact Gothic"/>
                <a:ea typeface="Didact Gothic"/>
                <a:cs typeface="Didact Gothic"/>
                <a:sym typeface="Didact Gothic"/>
              </a:rPr>
              <a:t>nový</a:t>
            </a:r>
            <a:r>
              <a:rPr lang="en-US" sz="3000">
                <a:solidFill>
                  <a:srgbClr val="FFFFFF"/>
                </a:solidFill>
                <a:latin typeface="Didact Gothic"/>
                <a:ea typeface="Didact Gothic"/>
                <a:cs typeface="Didact Gothic"/>
                <a:sym typeface="Didact Gothic"/>
              </a:rPr>
              <a:t> patent „</a:t>
            </a:r>
            <a:r>
              <a:rPr lang="en-US" sz="3000" err="1">
                <a:solidFill>
                  <a:srgbClr val="FFFFFF"/>
                </a:solidFill>
                <a:latin typeface="Didact Gothic"/>
                <a:ea typeface="Didact Gothic"/>
                <a:cs typeface="Didact Gothic"/>
                <a:sym typeface="Didact Gothic"/>
              </a:rPr>
              <a:t>řád</a:t>
            </a:r>
            <a:r>
              <a:rPr lang="en-US" sz="3000">
                <a:solidFill>
                  <a:srgbClr val="FFFFFF"/>
                </a:solidFill>
                <a:latin typeface="Didact Gothic"/>
                <a:ea typeface="Didact Gothic"/>
                <a:cs typeface="Didact Gothic"/>
                <a:sym typeface="Didact Gothic"/>
              </a:rPr>
              <a:t> k </a:t>
            </a:r>
            <a:r>
              <a:rPr lang="en-US" sz="3000" err="1">
                <a:solidFill>
                  <a:srgbClr val="FFFFFF"/>
                </a:solidFill>
                <a:latin typeface="Didact Gothic"/>
                <a:ea typeface="Didact Gothic"/>
                <a:cs typeface="Didact Gothic"/>
                <a:sym typeface="Didact Gothic"/>
              </a:rPr>
              <a:t>hašení</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ohně</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který</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upřesňoval</a:t>
            </a:r>
            <a:r>
              <a:rPr lang="en-US" sz="3000">
                <a:solidFill>
                  <a:srgbClr val="FFFFFF"/>
                </a:solidFill>
                <a:latin typeface="Didact Gothic"/>
                <a:ea typeface="Didact Gothic"/>
                <a:cs typeface="Didact Gothic"/>
                <a:sym typeface="Didact Gothic"/>
              </a:rPr>
              <a:t> a </a:t>
            </a:r>
            <a:r>
              <a:rPr lang="en-US" sz="3000" err="1">
                <a:solidFill>
                  <a:srgbClr val="FFFFFF"/>
                </a:solidFill>
                <a:latin typeface="Didact Gothic"/>
                <a:ea typeface="Didact Gothic"/>
                <a:cs typeface="Didact Gothic"/>
                <a:sym typeface="Didact Gothic"/>
              </a:rPr>
              <a:t>zpřísňoval</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požadavky</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prvního</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patentu</a:t>
            </a:r>
            <a:r>
              <a:rPr lang="en-US" sz="3000">
                <a:solidFill>
                  <a:srgbClr val="FFFFFF"/>
                </a:solidFill>
                <a:latin typeface="Didact Gothic"/>
                <a:ea typeface="Didact Gothic"/>
                <a:cs typeface="Didact Gothic"/>
                <a:sym typeface="Didact Gothic"/>
              </a:rPr>
              <a:t>, a to </a:t>
            </a:r>
            <a:r>
              <a:rPr lang="en-US" sz="3000" err="1">
                <a:solidFill>
                  <a:srgbClr val="FFFFFF"/>
                </a:solidFill>
                <a:latin typeface="Didact Gothic"/>
                <a:ea typeface="Didact Gothic"/>
                <a:cs typeface="Didact Gothic"/>
                <a:sym typeface="Didact Gothic"/>
              </a:rPr>
              <a:t>ve</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zvláštním</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znění</a:t>
            </a:r>
            <a:r>
              <a:rPr lang="en-US" sz="3000">
                <a:solidFill>
                  <a:srgbClr val="FFFFFF"/>
                </a:solidFill>
                <a:latin typeface="Didact Gothic"/>
                <a:ea typeface="Didact Gothic"/>
                <a:cs typeface="Didact Gothic"/>
                <a:sym typeface="Didact Gothic"/>
              </a:rPr>
              <a:t> pro </a:t>
            </a:r>
            <a:r>
              <a:rPr lang="en-US" sz="3000" err="1">
                <a:solidFill>
                  <a:srgbClr val="FFFFFF"/>
                </a:solidFill>
                <a:latin typeface="Didact Gothic"/>
                <a:ea typeface="Didact Gothic"/>
                <a:cs typeface="Didact Gothic"/>
                <a:sym typeface="Didact Gothic"/>
              </a:rPr>
              <a:t>města</a:t>
            </a:r>
            <a:r>
              <a:rPr lang="en-US" sz="3000">
                <a:solidFill>
                  <a:srgbClr val="FFFFFF"/>
                </a:solidFill>
                <a:latin typeface="Didact Gothic"/>
                <a:ea typeface="Didact Gothic"/>
                <a:cs typeface="Didact Gothic"/>
                <a:sym typeface="Didact Gothic"/>
              </a:rPr>
              <a:t> a </a:t>
            </a:r>
            <a:r>
              <a:rPr lang="en-US" sz="3000" err="1">
                <a:solidFill>
                  <a:srgbClr val="FFFFFF"/>
                </a:solidFill>
                <a:latin typeface="Didact Gothic"/>
                <a:ea typeface="Didact Gothic"/>
                <a:cs typeface="Didact Gothic"/>
                <a:sym typeface="Didact Gothic"/>
              </a:rPr>
              <a:t>jiné</a:t>
            </a:r>
            <a:r>
              <a:rPr lang="en-US" sz="3000">
                <a:solidFill>
                  <a:srgbClr val="FFFFFF"/>
                </a:solidFill>
                <a:latin typeface="Didact Gothic"/>
                <a:ea typeface="Didact Gothic"/>
                <a:cs typeface="Didact Gothic"/>
                <a:sym typeface="Didact Gothic"/>
              </a:rPr>
              <a:t> pro </a:t>
            </a:r>
            <a:r>
              <a:rPr lang="en-US" sz="3000" err="1">
                <a:solidFill>
                  <a:srgbClr val="FFFFFF"/>
                </a:solidFill>
                <a:latin typeface="Didact Gothic"/>
                <a:ea typeface="Didact Gothic"/>
                <a:cs typeface="Didact Gothic"/>
                <a:sym typeface="Didact Gothic"/>
              </a:rPr>
              <a:t>vesnice</a:t>
            </a:r>
            <a:r>
              <a:rPr lang="en-US" sz="3000">
                <a:solidFill>
                  <a:srgbClr val="FFFFFF"/>
                </a:solidFill>
                <a:latin typeface="Didact Gothic"/>
                <a:ea typeface="Didact Gothic"/>
                <a:cs typeface="Didact Gothic"/>
                <a:sym typeface="Didact Gothic"/>
              </a:rPr>
              <a:t>.</a:t>
            </a:r>
          </a:p>
          <a:p>
            <a:pPr marL="647702" lvl="1" indent="-323851" algn="l">
              <a:lnSpc>
                <a:spcPts val="4200"/>
              </a:lnSpc>
              <a:buFont typeface="Arial"/>
              <a:buChar char="•"/>
            </a:pPr>
            <a:r>
              <a:rPr lang="en-US" sz="3000" err="1">
                <a:solidFill>
                  <a:srgbClr val="FFFFFF"/>
                </a:solidFill>
                <a:latin typeface="Didact Gothic"/>
                <a:ea typeface="Didact Gothic"/>
                <a:cs typeface="Didact Gothic"/>
                <a:sym typeface="Didact Gothic"/>
              </a:rPr>
              <a:t>Dne</a:t>
            </a:r>
            <a:r>
              <a:rPr lang="en-US" sz="3000">
                <a:solidFill>
                  <a:srgbClr val="FFFFFF"/>
                </a:solidFill>
                <a:latin typeface="Didact Gothic"/>
                <a:ea typeface="Didact Gothic"/>
                <a:cs typeface="Didact Gothic"/>
                <a:sym typeface="Didact Gothic"/>
              </a:rPr>
              <a:t> 15. </a:t>
            </a:r>
            <a:r>
              <a:rPr lang="en-US" sz="3000" err="1">
                <a:solidFill>
                  <a:srgbClr val="FFFFFF"/>
                </a:solidFill>
                <a:latin typeface="Didact Gothic"/>
                <a:ea typeface="Didact Gothic"/>
                <a:cs typeface="Didact Gothic"/>
                <a:sym typeface="Didact Gothic"/>
              </a:rPr>
              <a:t>února</a:t>
            </a:r>
            <a:r>
              <a:rPr lang="en-US" sz="3000">
                <a:solidFill>
                  <a:srgbClr val="FFFFFF"/>
                </a:solidFill>
                <a:latin typeface="Didact Gothic"/>
                <a:ea typeface="Didact Gothic"/>
                <a:cs typeface="Didact Gothic"/>
                <a:sym typeface="Didact Gothic"/>
              </a:rPr>
              <a:t> 1816 </a:t>
            </a:r>
            <a:r>
              <a:rPr lang="en-US" sz="3000" err="1">
                <a:solidFill>
                  <a:srgbClr val="FFFFFF"/>
                </a:solidFill>
                <a:latin typeface="Didact Gothic"/>
                <a:ea typeface="Didact Gothic"/>
                <a:cs typeface="Didact Gothic"/>
                <a:sym typeface="Didact Gothic"/>
              </a:rPr>
              <a:t>byl</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vyhlášen</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dvorský</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dekret</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který</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obnovil</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zákaz</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stavět</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domy</a:t>
            </a:r>
            <a:r>
              <a:rPr lang="en-US" sz="3000">
                <a:solidFill>
                  <a:srgbClr val="FFFFFF"/>
                </a:solidFill>
                <a:latin typeface="Didact Gothic"/>
                <a:ea typeface="Didact Gothic"/>
                <a:cs typeface="Didact Gothic"/>
                <a:sym typeface="Didact Gothic"/>
              </a:rPr>
              <a:t> ze </a:t>
            </a:r>
            <a:r>
              <a:rPr lang="en-US" sz="3000" err="1">
                <a:solidFill>
                  <a:srgbClr val="FFFFFF"/>
                </a:solidFill>
                <a:latin typeface="Didact Gothic"/>
                <a:ea typeface="Didact Gothic"/>
                <a:cs typeface="Didact Gothic"/>
                <a:sym typeface="Didact Gothic"/>
              </a:rPr>
              <a:t>dřeva</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Dekret</a:t>
            </a:r>
            <a:r>
              <a:rPr lang="en-US" sz="3000">
                <a:solidFill>
                  <a:srgbClr val="FFFFFF"/>
                </a:solidFill>
                <a:latin typeface="Didact Gothic"/>
                <a:ea typeface="Didact Gothic"/>
                <a:cs typeface="Didact Gothic"/>
                <a:sym typeface="Didact Gothic"/>
              </a:rPr>
              <a:t> z 30. </a:t>
            </a:r>
            <a:r>
              <a:rPr lang="en-US" sz="3000" err="1">
                <a:solidFill>
                  <a:srgbClr val="FFFFFF"/>
                </a:solidFill>
                <a:latin typeface="Didact Gothic"/>
                <a:ea typeface="Didact Gothic"/>
                <a:cs typeface="Didact Gothic"/>
                <a:sym typeface="Didact Gothic"/>
              </a:rPr>
              <a:t>března</a:t>
            </a:r>
            <a:r>
              <a:rPr lang="en-US" sz="3000">
                <a:solidFill>
                  <a:srgbClr val="FFFFFF"/>
                </a:solidFill>
                <a:latin typeface="Didact Gothic"/>
                <a:ea typeface="Didact Gothic"/>
                <a:cs typeface="Didact Gothic"/>
                <a:sym typeface="Didact Gothic"/>
              </a:rPr>
              <a:t> 1816 </a:t>
            </a:r>
            <a:r>
              <a:rPr lang="en-US" sz="3000" err="1">
                <a:solidFill>
                  <a:srgbClr val="FFFFFF"/>
                </a:solidFill>
                <a:latin typeface="Didact Gothic"/>
                <a:ea typeface="Didact Gothic"/>
                <a:cs typeface="Didact Gothic"/>
                <a:sym typeface="Didact Gothic"/>
              </a:rPr>
              <a:t>uvádí</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že</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zákaz</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stavět</a:t>
            </a:r>
            <a:r>
              <a:rPr lang="en-US" sz="3000">
                <a:solidFill>
                  <a:srgbClr val="FFFFFF"/>
                </a:solidFill>
                <a:latin typeface="Didact Gothic"/>
                <a:ea typeface="Didact Gothic"/>
                <a:cs typeface="Didact Gothic"/>
                <a:sym typeface="Didact Gothic"/>
              </a:rPr>
              <a:t> ze </a:t>
            </a:r>
            <a:r>
              <a:rPr lang="en-US" sz="3000" err="1">
                <a:solidFill>
                  <a:srgbClr val="FFFFFF"/>
                </a:solidFill>
                <a:latin typeface="Didact Gothic"/>
                <a:ea typeface="Didact Gothic"/>
                <a:cs typeface="Didact Gothic"/>
                <a:sym typeface="Didact Gothic"/>
              </a:rPr>
              <a:t>dřeva</a:t>
            </a:r>
            <a:r>
              <a:rPr lang="en-US" sz="3000">
                <a:solidFill>
                  <a:srgbClr val="FFFFFF"/>
                </a:solidFill>
                <a:latin typeface="Didact Gothic"/>
                <a:ea typeface="Didact Gothic"/>
                <a:cs typeface="Didact Gothic"/>
                <a:sym typeface="Didact Gothic"/>
              </a:rPr>
              <a:t> se </a:t>
            </a:r>
            <a:r>
              <a:rPr lang="en-US" sz="3000" err="1">
                <a:solidFill>
                  <a:srgbClr val="FFFFFF"/>
                </a:solidFill>
                <a:latin typeface="Didact Gothic"/>
                <a:ea typeface="Didact Gothic"/>
                <a:cs typeface="Didact Gothic"/>
                <a:sym typeface="Didact Gothic"/>
              </a:rPr>
              <a:t>vztahuje</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také</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na</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vedlejší</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hospodářské</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stavení</a:t>
            </a:r>
            <a:r>
              <a:rPr lang="en-US" sz="3000">
                <a:solidFill>
                  <a:srgbClr val="FFFFFF"/>
                </a:solidFill>
                <a:latin typeface="Didact Gothic"/>
                <a:ea typeface="Didact Gothic"/>
                <a:cs typeface="Didact Gothic"/>
                <a:sym typeface="Didact Gothic"/>
              </a:rPr>
              <a:t> a </a:t>
            </a:r>
            <a:r>
              <a:rPr lang="en-US" sz="3000" err="1">
                <a:solidFill>
                  <a:srgbClr val="FFFFFF"/>
                </a:solidFill>
                <a:latin typeface="Didact Gothic"/>
                <a:ea typeface="Didact Gothic"/>
                <a:cs typeface="Didact Gothic"/>
                <a:sym typeface="Didact Gothic"/>
              </a:rPr>
              <a:t>na</a:t>
            </a:r>
            <a:r>
              <a:rPr lang="en-US" sz="3000">
                <a:solidFill>
                  <a:srgbClr val="FFFFFF"/>
                </a:solidFill>
                <a:latin typeface="Didact Gothic"/>
                <a:ea typeface="Didact Gothic"/>
                <a:cs typeface="Didact Gothic"/>
                <a:sym typeface="Didact Gothic"/>
              </a:rPr>
              <a:t> </a:t>
            </a:r>
            <a:r>
              <a:rPr lang="en-US" sz="3000" err="1">
                <a:solidFill>
                  <a:srgbClr val="FFFFFF"/>
                </a:solidFill>
                <a:latin typeface="Didact Gothic"/>
                <a:ea typeface="Didact Gothic"/>
                <a:cs typeface="Didact Gothic"/>
                <a:sym typeface="Didact Gothic"/>
              </a:rPr>
              <a:t>ploty</a:t>
            </a:r>
            <a:r>
              <a:rPr lang="en-US" sz="3000">
                <a:solidFill>
                  <a:srgbClr val="FFFFFF"/>
                </a:solidFill>
                <a:latin typeface="Didact Gothic"/>
                <a:ea typeface="Didact Gothic"/>
                <a:cs typeface="Didact Gothic"/>
                <a:sym typeface="Didact Gothic"/>
              </a:rPr>
              <a:t>.</a:t>
            </a:r>
          </a:p>
        </p:txBody>
      </p:sp>
      <p:sp>
        <p:nvSpPr>
          <p:cNvPr id="3" name="Freeform 3"/>
          <p:cNvSpPr/>
          <p:nvPr/>
        </p:nvSpPr>
        <p:spPr>
          <a:xfrm>
            <a:off x="0" y="-52084"/>
            <a:ext cx="7425723" cy="10391168"/>
          </a:xfrm>
          <a:custGeom>
            <a:avLst/>
            <a:gdLst/>
            <a:ahLst/>
            <a:cxnLst/>
            <a:rect l="l" t="t" r="r" b="b"/>
            <a:pathLst>
              <a:path w="7425723" h="10391168">
                <a:moveTo>
                  <a:pt x="0" y="0"/>
                </a:moveTo>
                <a:lnTo>
                  <a:pt x="7425723" y="0"/>
                </a:lnTo>
                <a:lnTo>
                  <a:pt x="7425723" y="10391168"/>
                </a:lnTo>
                <a:lnTo>
                  <a:pt x="0" y="10391168"/>
                </a:lnTo>
                <a:lnTo>
                  <a:pt x="0" y="0"/>
                </a:lnTo>
                <a:close/>
              </a:path>
            </a:pathLst>
          </a:custGeom>
          <a:blipFill>
            <a:blip r:embed="rId2"/>
            <a:stretch>
              <a:fillRect r="-110033"/>
            </a:stretch>
          </a:blipFill>
          <a:ln cap="sq">
            <a:noFill/>
            <a:prstDash val="sysDot"/>
            <a:miter/>
          </a:ln>
        </p:spPr>
        <p:txBody>
          <a:bodyPr/>
          <a:lstStyle/>
          <a:p>
            <a:endParaRPr lang="cs-CZ"/>
          </a:p>
        </p:txBody>
      </p:sp>
      <p:sp>
        <p:nvSpPr>
          <p:cNvPr id="4" name="Freeform 4"/>
          <p:cNvSpPr/>
          <p:nvPr/>
        </p:nvSpPr>
        <p:spPr>
          <a:xfrm>
            <a:off x="36034" y="2211253"/>
            <a:ext cx="7394452" cy="10270072"/>
          </a:xfrm>
          <a:custGeom>
            <a:avLst/>
            <a:gdLst/>
            <a:ahLst/>
            <a:cxnLst/>
            <a:rect l="l" t="t" r="r" b="b"/>
            <a:pathLst>
              <a:path w="7394452" h="10270072">
                <a:moveTo>
                  <a:pt x="0" y="0"/>
                </a:moveTo>
                <a:lnTo>
                  <a:pt x="7394452" y="0"/>
                </a:lnTo>
                <a:lnTo>
                  <a:pt x="7394452" y="10270072"/>
                </a:lnTo>
                <a:lnTo>
                  <a:pt x="0" y="10270072"/>
                </a:lnTo>
                <a:lnTo>
                  <a:pt x="0" y="0"/>
                </a:lnTo>
                <a:close/>
              </a:path>
            </a:pathLst>
          </a:custGeom>
          <a:blipFill>
            <a:blip r:embed="rId3"/>
            <a:stretch>
              <a:fillRect/>
            </a:stretch>
          </a:blipFill>
        </p:spPr>
        <p:txBody>
          <a:bodyPr/>
          <a:lstStyle/>
          <a:p>
            <a:endParaRPr lang="cs-CZ"/>
          </a:p>
        </p:txBody>
      </p:sp>
      <p:sp>
        <p:nvSpPr>
          <p:cNvPr id="5" name="TextBox 5"/>
          <p:cNvSpPr txBox="1"/>
          <p:nvPr/>
        </p:nvSpPr>
        <p:spPr>
          <a:xfrm>
            <a:off x="7760947" y="737783"/>
            <a:ext cx="10527053" cy="1579685"/>
          </a:xfrm>
          <a:prstGeom prst="rect">
            <a:avLst/>
          </a:prstGeom>
        </p:spPr>
        <p:txBody>
          <a:bodyPr lIns="0" tIns="0" rIns="0" bIns="0" rtlCol="0" anchor="t">
            <a:spAutoFit/>
          </a:bodyPr>
          <a:lstStyle/>
          <a:p>
            <a:pPr algn="l">
              <a:lnSpc>
                <a:spcPts val="6380"/>
              </a:lnSpc>
            </a:pPr>
            <a:r>
              <a:rPr lang="en-US" sz="4557" b="1">
                <a:solidFill>
                  <a:srgbClr val="FFFFFF"/>
                </a:solidFill>
                <a:latin typeface="Lora Bold"/>
                <a:ea typeface="Lora Bold"/>
                <a:cs typeface="Lora Bold"/>
                <a:sym typeface="Lora Bold"/>
              </a:rPr>
              <a:t>Počátky požární a bezpečnostní ochrany</a:t>
            </a:r>
          </a:p>
        </p:txBody>
      </p:sp>
      <p:sp>
        <p:nvSpPr>
          <p:cNvPr id="6" name="TextBox 6"/>
          <p:cNvSpPr txBox="1"/>
          <p:nvPr/>
        </p:nvSpPr>
        <p:spPr>
          <a:xfrm>
            <a:off x="211238" y="686349"/>
            <a:ext cx="7644739" cy="2958134"/>
          </a:xfrm>
          <a:prstGeom prst="rect">
            <a:avLst/>
          </a:prstGeom>
        </p:spPr>
        <p:txBody>
          <a:bodyPr lIns="0" tIns="0" rIns="0" bIns="0" rtlCol="0" anchor="t">
            <a:spAutoFit/>
          </a:bodyPr>
          <a:lstStyle/>
          <a:p>
            <a:pPr algn="l">
              <a:lnSpc>
                <a:spcPts val="7716"/>
              </a:lnSpc>
            </a:pPr>
            <a:r>
              <a:rPr lang="en-US" sz="7279" spc="-269">
                <a:solidFill>
                  <a:srgbClr val="A00000"/>
                </a:solidFill>
                <a:latin typeface="Cantata One"/>
                <a:ea typeface="Cantata One"/>
                <a:cs typeface="Cantata One"/>
                <a:sym typeface="Cantata One"/>
              </a:rPr>
              <a:t>ZAČÁTKY HAŠENÍ OHNĚ V ČESKU </a:t>
            </a:r>
          </a:p>
        </p:txBody>
      </p:sp>
      <p:sp>
        <p:nvSpPr>
          <p:cNvPr id="7" name="AutoShape 7"/>
          <p:cNvSpPr/>
          <p:nvPr/>
        </p:nvSpPr>
        <p:spPr>
          <a:xfrm flipH="1" flipV="1">
            <a:off x="7425723" y="-506225"/>
            <a:ext cx="4762" cy="10845310"/>
          </a:xfrm>
          <a:prstGeom prst="line">
            <a:avLst/>
          </a:prstGeom>
          <a:ln w="9525" cap="flat">
            <a:solidFill>
              <a:srgbClr val="FFFFFF"/>
            </a:solidFill>
            <a:prstDash val="solid"/>
            <a:headEnd type="none" w="sm" len="sm"/>
            <a:tailEnd type="none" w="sm" len="sm"/>
          </a:ln>
        </p:spPr>
        <p:txBody>
          <a:bodyPr/>
          <a:lstStyle/>
          <a:p>
            <a:endParaRPr lang="cs-CZ"/>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0E0E"/>
        </a:solidFill>
        <a:effectLst/>
      </p:bgPr>
    </p:bg>
    <p:spTree>
      <p:nvGrpSpPr>
        <p:cNvPr id="1" name=""/>
        <p:cNvGrpSpPr/>
        <p:nvPr/>
      </p:nvGrpSpPr>
      <p:grpSpPr>
        <a:xfrm>
          <a:off x="0" y="0"/>
          <a:ext cx="0" cy="0"/>
          <a:chOff x="0" y="0"/>
          <a:chExt cx="0" cy="0"/>
        </a:xfrm>
      </p:grpSpPr>
      <p:sp>
        <p:nvSpPr>
          <p:cNvPr id="2" name="AutoShape 2"/>
          <p:cNvSpPr/>
          <p:nvPr/>
        </p:nvSpPr>
        <p:spPr>
          <a:xfrm flipV="1">
            <a:off x="1271403" y="5492267"/>
            <a:ext cx="14151786" cy="2228421"/>
          </a:xfrm>
          <a:prstGeom prst="line">
            <a:avLst/>
          </a:prstGeom>
          <a:ln w="9525" cap="rnd">
            <a:solidFill>
              <a:srgbClr val="FFFFFF"/>
            </a:solidFill>
            <a:prstDash val="solid"/>
            <a:headEnd type="none" w="sm" len="sm"/>
            <a:tailEnd type="none" w="sm" len="sm"/>
          </a:ln>
        </p:spPr>
        <p:txBody>
          <a:bodyPr/>
          <a:lstStyle/>
          <a:p>
            <a:endParaRPr lang="cs-CZ"/>
          </a:p>
        </p:txBody>
      </p:sp>
      <p:grpSp>
        <p:nvGrpSpPr>
          <p:cNvPr id="3" name="Group 3"/>
          <p:cNvGrpSpPr/>
          <p:nvPr/>
        </p:nvGrpSpPr>
        <p:grpSpPr>
          <a:xfrm>
            <a:off x="951942" y="7584991"/>
            <a:ext cx="321394" cy="32139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5" name="Group 5"/>
          <p:cNvGrpSpPr/>
          <p:nvPr/>
        </p:nvGrpSpPr>
        <p:grpSpPr>
          <a:xfrm>
            <a:off x="2907795" y="7259933"/>
            <a:ext cx="321394" cy="32139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7" name="Group 7"/>
          <p:cNvGrpSpPr/>
          <p:nvPr/>
        </p:nvGrpSpPr>
        <p:grpSpPr>
          <a:xfrm>
            <a:off x="4966223" y="6938539"/>
            <a:ext cx="321394" cy="32139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9" name="Group 9"/>
          <p:cNvGrpSpPr/>
          <p:nvPr/>
        </p:nvGrpSpPr>
        <p:grpSpPr>
          <a:xfrm>
            <a:off x="6922943" y="6617145"/>
            <a:ext cx="321394" cy="32139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11" name="Group 11"/>
          <p:cNvGrpSpPr/>
          <p:nvPr/>
        </p:nvGrpSpPr>
        <p:grpSpPr>
          <a:xfrm>
            <a:off x="11074176" y="5974358"/>
            <a:ext cx="321394" cy="32139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13" name="Group 13"/>
          <p:cNvGrpSpPr/>
          <p:nvPr/>
        </p:nvGrpSpPr>
        <p:grpSpPr>
          <a:xfrm>
            <a:off x="13089215" y="5652964"/>
            <a:ext cx="321394" cy="32139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15" name="Group 15"/>
          <p:cNvGrpSpPr/>
          <p:nvPr/>
        </p:nvGrpSpPr>
        <p:grpSpPr>
          <a:xfrm>
            <a:off x="9087659" y="6287992"/>
            <a:ext cx="321394" cy="321394"/>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17" name="Group 17"/>
          <p:cNvGrpSpPr/>
          <p:nvPr/>
        </p:nvGrpSpPr>
        <p:grpSpPr>
          <a:xfrm>
            <a:off x="15262492" y="5331570"/>
            <a:ext cx="321394" cy="321394"/>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sp>
        <p:nvSpPr>
          <p:cNvPr id="19" name="Freeform 19"/>
          <p:cNvSpPr/>
          <p:nvPr/>
        </p:nvSpPr>
        <p:spPr>
          <a:xfrm rot="-5400000">
            <a:off x="3930337" y="-4055876"/>
            <a:ext cx="10299742" cy="18386010"/>
          </a:xfrm>
          <a:custGeom>
            <a:avLst/>
            <a:gdLst/>
            <a:ahLst/>
            <a:cxnLst/>
            <a:rect l="l" t="t" r="r" b="b"/>
            <a:pathLst>
              <a:path w="10299742" h="18386010">
                <a:moveTo>
                  <a:pt x="0" y="0"/>
                </a:moveTo>
                <a:lnTo>
                  <a:pt x="10299743" y="0"/>
                </a:lnTo>
                <a:lnTo>
                  <a:pt x="10299743" y="18386010"/>
                </a:lnTo>
                <a:lnTo>
                  <a:pt x="0" y="18386010"/>
                </a:lnTo>
                <a:lnTo>
                  <a:pt x="0" y="0"/>
                </a:lnTo>
                <a:close/>
              </a:path>
            </a:pathLst>
          </a:custGeom>
          <a:blipFill>
            <a:blip r:embed="rId2">
              <a:alphaModFix amt="42000"/>
            </a:blip>
            <a:stretch>
              <a:fillRect l="-55834" r="-56472" b="-5256"/>
            </a:stretch>
          </a:blipFill>
        </p:spPr>
        <p:txBody>
          <a:bodyPr/>
          <a:lstStyle/>
          <a:p>
            <a:endParaRPr lang="cs-CZ"/>
          </a:p>
        </p:txBody>
      </p:sp>
      <p:sp>
        <p:nvSpPr>
          <p:cNvPr id="20" name="Freeform 20"/>
          <p:cNvSpPr/>
          <p:nvPr/>
        </p:nvSpPr>
        <p:spPr>
          <a:xfrm>
            <a:off x="11946" y="0"/>
            <a:ext cx="18830979" cy="20736379"/>
          </a:xfrm>
          <a:custGeom>
            <a:avLst/>
            <a:gdLst/>
            <a:ahLst/>
            <a:cxnLst/>
            <a:rect l="l" t="t" r="r" b="b"/>
            <a:pathLst>
              <a:path w="18830979" h="20736379">
                <a:moveTo>
                  <a:pt x="0" y="0"/>
                </a:moveTo>
                <a:lnTo>
                  <a:pt x="18830979" y="0"/>
                </a:lnTo>
                <a:lnTo>
                  <a:pt x="18830979" y="20736379"/>
                </a:lnTo>
                <a:lnTo>
                  <a:pt x="0" y="20736379"/>
                </a:lnTo>
                <a:lnTo>
                  <a:pt x="0" y="0"/>
                </a:lnTo>
                <a:close/>
              </a:path>
            </a:pathLst>
          </a:custGeom>
          <a:blipFill>
            <a:blip r:embed="rId3">
              <a:alphaModFix amt="41000"/>
            </a:blip>
            <a:stretch>
              <a:fillRect t="-30672" b="-30770"/>
            </a:stretch>
          </a:blipFill>
        </p:spPr>
        <p:txBody>
          <a:bodyPr/>
          <a:lstStyle/>
          <a:p>
            <a:endParaRPr lang="cs-CZ"/>
          </a:p>
        </p:txBody>
      </p:sp>
      <p:sp>
        <p:nvSpPr>
          <p:cNvPr id="21" name="TextBox 21"/>
          <p:cNvSpPr txBox="1"/>
          <p:nvPr/>
        </p:nvSpPr>
        <p:spPr>
          <a:xfrm>
            <a:off x="1190482" y="1094438"/>
            <a:ext cx="15602213" cy="1451290"/>
          </a:xfrm>
          <a:prstGeom prst="rect">
            <a:avLst/>
          </a:prstGeom>
        </p:spPr>
        <p:txBody>
          <a:bodyPr lIns="0" tIns="0" rIns="0" bIns="0" rtlCol="0" anchor="t">
            <a:spAutoFit/>
          </a:bodyPr>
          <a:lstStyle/>
          <a:p>
            <a:pPr marL="0" lvl="0" indent="0" algn="ctr">
              <a:lnSpc>
                <a:spcPts val="11930"/>
              </a:lnSpc>
              <a:spcBef>
                <a:spcPct val="0"/>
              </a:spcBef>
            </a:pPr>
            <a:r>
              <a:rPr lang="en-US" sz="8521">
                <a:solidFill>
                  <a:srgbClr val="FFFFFF"/>
                </a:solidFill>
                <a:latin typeface="Cantata One"/>
                <a:ea typeface="Cantata One"/>
                <a:cs typeface="Cantata One"/>
                <a:sym typeface="Cantata One"/>
              </a:rPr>
              <a:t>Časová osa vývoje hasičství</a:t>
            </a:r>
          </a:p>
        </p:txBody>
      </p:sp>
      <p:sp>
        <p:nvSpPr>
          <p:cNvPr id="22" name="TextBox 22"/>
          <p:cNvSpPr txBox="1"/>
          <p:nvPr/>
        </p:nvSpPr>
        <p:spPr>
          <a:xfrm>
            <a:off x="1112639" y="8014740"/>
            <a:ext cx="3661780" cy="1129588"/>
          </a:xfrm>
          <a:prstGeom prst="rect">
            <a:avLst/>
          </a:prstGeom>
        </p:spPr>
        <p:txBody>
          <a:bodyPr lIns="0" tIns="0" rIns="0" bIns="0" rtlCol="0" anchor="t">
            <a:spAutoFit/>
          </a:bodyPr>
          <a:lstStyle/>
          <a:p>
            <a:pPr algn="l">
              <a:lnSpc>
                <a:spcPts val="2314"/>
              </a:lnSpc>
            </a:pPr>
            <a:r>
              <a:rPr lang="en-US" sz="1653">
                <a:solidFill>
                  <a:srgbClr val="FFFFFF"/>
                </a:solidFill>
                <a:latin typeface="Didact Gothic"/>
                <a:ea typeface="Didact Gothic"/>
                <a:cs typeface="Didact Gothic"/>
                <a:sym typeface="Didact Gothic"/>
              </a:rPr>
              <a:t> První dobrovolné hasičské sbory se objevují v Německu a Rakousku jako reakce na časté požáry v městských oblastech.</a:t>
            </a:r>
          </a:p>
        </p:txBody>
      </p:sp>
      <p:sp>
        <p:nvSpPr>
          <p:cNvPr id="23" name="TextBox 23"/>
          <p:cNvSpPr txBox="1"/>
          <p:nvPr/>
        </p:nvSpPr>
        <p:spPr>
          <a:xfrm>
            <a:off x="3068492" y="6267176"/>
            <a:ext cx="4013893" cy="558089"/>
          </a:xfrm>
          <a:prstGeom prst="rect">
            <a:avLst/>
          </a:prstGeom>
        </p:spPr>
        <p:txBody>
          <a:bodyPr lIns="0" tIns="0" rIns="0" bIns="0" rtlCol="0" anchor="t">
            <a:spAutoFit/>
          </a:bodyPr>
          <a:lstStyle/>
          <a:p>
            <a:pPr algn="l">
              <a:lnSpc>
                <a:spcPts val="2314"/>
              </a:lnSpc>
            </a:pPr>
            <a:r>
              <a:rPr lang="en-US" sz="1653">
                <a:solidFill>
                  <a:srgbClr val="FFFFFF"/>
                </a:solidFill>
                <a:latin typeface="Didact Gothic"/>
                <a:ea typeface="Didact Gothic"/>
                <a:cs typeface="Didact Gothic"/>
                <a:sym typeface="Didact Gothic"/>
              </a:rPr>
              <a:t>1810: Londýn zakládá London Fire Engine Establishment, základ profesionálních sborů.</a:t>
            </a:r>
          </a:p>
        </p:txBody>
      </p:sp>
      <p:sp>
        <p:nvSpPr>
          <p:cNvPr id="24" name="TextBox 24"/>
          <p:cNvSpPr txBox="1"/>
          <p:nvPr/>
        </p:nvSpPr>
        <p:spPr>
          <a:xfrm>
            <a:off x="4909567" y="4223774"/>
            <a:ext cx="5282206" cy="322491"/>
          </a:xfrm>
          <a:prstGeom prst="rect">
            <a:avLst/>
          </a:prstGeom>
        </p:spPr>
        <p:txBody>
          <a:bodyPr lIns="0" tIns="0" rIns="0" bIns="0" rtlCol="0" anchor="t">
            <a:spAutoFit/>
          </a:bodyPr>
          <a:lstStyle/>
          <a:p>
            <a:pPr algn="l">
              <a:lnSpc>
                <a:spcPts val="2699"/>
              </a:lnSpc>
            </a:pPr>
            <a:r>
              <a:rPr lang="en-US" sz="1928">
                <a:solidFill>
                  <a:srgbClr val="FFFFFF"/>
                </a:solidFill>
                <a:latin typeface="Lora"/>
                <a:ea typeface="Lora"/>
                <a:cs typeface="Lora"/>
                <a:sym typeface="Lora"/>
              </a:rPr>
              <a:t> 19. století – První organizované sbory</a:t>
            </a:r>
          </a:p>
        </p:txBody>
      </p:sp>
      <p:sp>
        <p:nvSpPr>
          <p:cNvPr id="25" name="TextBox 25"/>
          <p:cNvSpPr txBox="1"/>
          <p:nvPr/>
        </p:nvSpPr>
        <p:spPr>
          <a:xfrm>
            <a:off x="5108048" y="7283256"/>
            <a:ext cx="3105576" cy="843838"/>
          </a:xfrm>
          <a:prstGeom prst="rect">
            <a:avLst/>
          </a:prstGeom>
        </p:spPr>
        <p:txBody>
          <a:bodyPr lIns="0" tIns="0" rIns="0" bIns="0" rtlCol="0" anchor="t">
            <a:spAutoFit/>
          </a:bodyPr>
          <a:lstStyle/>
          <a:p>
            <a:pPr algn="l">
              <a:lnSpc>
                <a:spcPts val="2314"/>
              </a:lnSpc>
            </a:pPr>
            <a:r>
              <a:rPr lang="en-US" sz="1653">
                <a:solidFill>
                  <a:srgbClr val="FFFFFF"/>
                </a:solidFill>
                <a:latin typeface="Didact Gothic"/>
                <a:ea typeface="Didact Gothic"/>
                <a:cs typeface="Didact Gothic"/>
                <a:sym typeface="Didact Gothic"/>
              </a:rPr>
              <a:t>1864: Založení prvního českého dobrovolného hasičského sboru ve Velvarech.</a:t>
            </a:r>
          </a:p>
        </p:txBody>
      </p:sp>
      <p:sp>
        <p:nvSpPr>
          <p:cNvPr id="26" name="TextBox 26"/>
          <p:cNvSpPr txBox="1"/>
          <p:nvPr/>
        </p:nvSpPr>
        <p:spPr>
          <a:xfrm>
            <a:off x="7082385" y="5298061"/>
            <a:ext cx="3464075" cy="1129588"/>
          </a:xfrm>
          <a:prstGeom prst="rect">
            <a:avLst/>
          </a:prstGeom>
        </p:spPr>
        <p:txBody>
          <a:bodyPr lIns="0" tIns="0" rIns="0" bIns="0" rtlCol="0" anchor="t">
            <a:spAutoFit/>
          </a:bodyPr>
          <a:lstStyle/>
          <a:p>
            <a:pPr algn="l">
              <a:lnSpc>
                <a:spcPts val="2314"/>
              </a:lnSpc>
            </a:pPr>
            <a:r>
              <a:rPr lang="en-US" sz="1653">
                <a:solidFill>
                  <a:srgbClr val="FFFFFF"/>
                </a:solidFill>
                <a:latin typeface="Didact Gothic"/>
                <a:ea typeface="Didact Gothic"/>
                <a:cs typeface="Didact Gothic"/>
                <a:sym typeface="Didact Gothic"/>
              </a:rPr>
              <a:t>1874: Sjednocení českých hasičů. Založena Zemská hasičská jednota Království českého, která sjednocuje české hasičské sbory.</a:t>
            </a:r>
          </a:p>
        </p:txBody>
      </p:sp>
      <p:sp>
        <p:nvSpPr>
          <p:cNvPr id="27" name="TextBox 27"/>
          <p:cNvSpPr txBox="1"/>
          <p:nvPr/>
        </p:nvSpPr>
        <p:spPr>
          <a:xfrm>
            <a:off x="9427436" y="3678288"/>
            <a:ext cx="4541909" cy="341502"/>
          </a:xfrm>
          <a:prstGeom prst="rect">
            <a:avLst/>
          </a:prstGeom>
        </p:spPr>
        <p:txBody>
          <a:bodyPr lIns="0" tIns="0" rIns="0" bIns="0" rtlCol="0" anchor="t">
            <a:spAutoFit/>
          </a:bodyPr>
          <a:lstStyle/>
          <a:p>
            <a:pPr algn="l">
              <a:lnSpc>
                <a:spcPts val="2700"/>
              </a:lnSpc>
            </a:pPr>
            <a:r>
              <a:rPr lang="en-US" sz="1928">
                <a:solidFill>
                  <a:srgbClr val="FFFFFF"/>
                </a:solidFill>
                <a:latin typeface="Lora"/>
                <a:ea typeface="Lora"/>
                <a:cs typeface="Lora"/>
                <a:sym typeface="Lora"/>
              </a:rPr>
              <a:t> 20. století – Technologický pokrok</a:t>
            </a:r>
          </a:p>
        </p:txBody>
      </p:sp>
      <p:sp>
        <p:nvSpPr>
          <p:cNvPr id="28" name="TextBox 28"/>
          <p:cNvSpPr txBox="1"/>
          <p:nvPr/>
        </p:nvSpPr>
        <p:spPr>
          <a:xfrm>
            <a:off x="9248356" y="6712779"/>
            <a:ext cx="2909077" cy="558088"/>
          </a:xfrm>
          <a:prstGeom prst="rect">
            <a:avLst/>
          </a:prstGeom>
        </p:spPr>
        <p:txBody>
          <a:bodyPr lIns="0" tIns="0" rIns="0" bIns="0" rtlCol="0" anchor="t">
            <a:spAutoFit/>
          </a:bodyPr>
          <a:lstStyle/>
          <a:p>
            <a:pPr algn="l">
              <a:lnSpc>
                <a:spcPts val="2314"/>
              </a:lnSpc>
            </a:pPr>
            <a:r>
              <a:rPr lang="en-US" sz="1653">
                <a:solidFill>
                  <a:srgbClr val="FFFFFF"/>
                </a:solidFill>
                <a:latin typeface="Didact Gothic"/>
                <a:ea typeface="Didact Gothic"/>
                <a:cs typeface="Didact Gothic"/>
                <a:sym typeface="Didact Gothic"/>
              </a:rPr>
              <a:t>1900–1930: Zavedení parních stříkaček a motorových vozidel.</a:t>
            </a:r>
          </a:p>
        </p:txBody>
      </p:sp>
      <p:sp>
        <p:nvSpPr>
          <p:cNvPr id="29" name="TextBox 29"/>
          <p:cNvSpPr txBox="1"/>
          <p:nvPr/>
        </p:nvSpPr>
        <p:spPr>
          <a:xfrm>
            <a:off x="11161429" y="5033355"/>
            <a:ext cx="3855572" cy="558037"/>
          </a:xfrm>
          <a:prstGeom prst="rect">
            <a:avLst/>
          </a:prstGeom>
        </p:spPr>
        <p:txBody>
          <a:bodyPr lIns="0" tIns="0" rIns="0" bIns="0" rtlCol="0" anchor="t">
            <a:spAutoFit/>
          </a:bodyPr>
          <a:lstStyle/>
          <a:p>
            <a:pPr algn="l">
              <a:lnSpc>
                <a:spcPts val="2317"/>
              </a:lnSpc>
            </a:pPr>
            <a:r>
              <a:rPr lang="en-US" sz="1655">
                <a:solidFill>
                  <a:srgbClr val="FFFFFF"/>
                </a:solidFill>
                <a:latin typeface="Didact Gothic"/>
                <a:ea typeface="Didact Gothic"/>
                <a:cs typeface="Didact Gothic"/>
                <a:sym typeface="Didact Gothic"/>
              </a:rPr>
              <a:t>1950–1970: Zavedení elektrických čerpadel a moderního ochranného vybavení.</a:t>
            </a:r>
          </a:p>
        </p:txBody>
      </p:sp>
      <p:sp>
        <p:nvSpPr>
          <p:cNvPr id="30" name="TextBox 30"/>
          <p:cNvSpPr txBox="1"/>
          <p:nvPr/>
        </p:nvSpPr>
        <p:spPr>
          <a:xfrm>
            <a:off x="13454760" y="2983878"/>
            <a:ext cx="4411847" cy="341502"/>
          </a:xfrm>
          <a:prstGeom prst="rect">
            <a:avLst/>
          </a:prstGeom>
        </p:spPr>
        <p:txBody>
          <a:bodyPr lIns="0" tIns="0" rIns="0" bIns="0" rtlCol="0" anchor="t">
            <a:spAutoFit/>
          </a:bodyPr>
          <a:lstStyle/>
          <a:p>
            <a:pPr algn="l">
              <a:lnSpc>
                <a:spcPts val="2700"/>
              </a:lnSpc>
            </a:pPr>
            <a:r>
              <a:rPr lang="en-US" sz="1928">
                <a:solidFill>
                  <a:srgbClr val="FFFFFF"/>
                </a:solidFill>
                <a:latin typeface="Lora"/>
                <a:ea typeface="Lora"/>
                <a:cs typeface="Lora"/>
                <a:sym typeface="Lora"/>
              </a:rPr>
              <a:t>Současnost – Moderní technologie</a:t>
            </a:r>
          </a:p>
        </p:txBody>
      </p:sp>
      <p:sp>
        <p:nvSpPr>
          <p:cNvPr id="31" name="TextBox 31"/>
          <p:cNvSpPr txBox="1"/>
          <p:nvPr/>
        </p:nvSpPr>
        <p:spPr>
          <a:xfrm>
            <a:off x="13290953" y="6085777"/>
            <a:ext cx="3644617" cy="843838"/>
          </a:xfrm>
          <a:prstGeom prst="rect">
            <a:avLst/>
          </a:prstGeom>
        </p:spPr>
        <p:txBody>
          <a:bodyPr lIns="0" tIns="0" rIns="0" bIns="0" rtlCol="0" anchor="t">
            <a:spAutoFit/>
          </a:bodyPr>
          <a:lstStyle/>
          <a:p>
            <a:pPr algn="l">
              <a:lnSpc>
                <a:spcPts val="2314"/>
              </a:lnSpc>
              <a:spcBef>
                <a:spcPct val="0"/>
              </a:spcBef>
            </a:pPr>
            <a:r>
              <a:rPr lang="en-US" sz="1653">
                <a:solidFill>
                  <a:srgbClr val="FFFFFF"/>
                </a:solidFill>
                <a:latin typeface="Didact Gothic"/>
                <a:ea typeface="Didact Gothic"/>
                <a:cs typeface="Didact Gothic"/>
                <a:sym typeface="Didact Gothic"/>
              </a:rPr>
              <a:t>1950–1970: Zavedení elektrických čerpadel a moderního ochranného vybavení.</a:t>
            </a:r>
          </a:p>
        </p:txBody>
      </p:sp>
      <p:sp>
        <p:nvSpPr>
          <p:cNvPr id="32" name="TextBox 32"/>
          <p:cNvSpPr txBox="1"/>
          <p:nvPr/>
        </p:nvSpPr>
        <p:spPr>
          <a:xfrm>
            <a:off x="14666211" y="4156543"/>
            <a:ext cx="2700704" cy="843833"/>
          </a:xfrm>
          <a:prstGeom prst="rect">
            <a:avLst/>
          </a:prstGeom>
        </p:spPr>
        <p:txBody>
          <a:bodyPr lIns="0" tIns="0" rIns="0" bIns="0" rtlCol="0" anchor="t">
            <a:spAutoFit/>
          </a:bodyPr>
          <a:lstStyle/>
          <a:p>
            <a:pPr algn="l">
              <a:lnSpc>
                <a:spcPts val="2314"/>
              </a:lnSpc>
              <a:spcBef>
                <a:spcPct val="0"/>
              </a:spcBef>
            </a:pPr>
            <a:r>
              <a:rPr lang="en-US" sz="1653">
                <a:solidFill>
                  <a:srgbClr val="FFFFFF"/>
                </a:solidFill>
                <a:latin typeface="Didact Gothic"/>
                <a:ea typeface="Didact Gothic"/>
                <a:cs typeface="Didact Gothic"/>
                <a:sym typeface="Didact Gothic"/>
              </a:rPr>
              <a:t>Dnes se používají drony, robotické hasičské stroje a moderní detekční technologie.</a:t>
            </a:r>
          </a:p>
        </p:txBody>
      </p:sp>
      <p:sp>
        <p:nvSpPr>
          <p:cNvPr id="33" name="TextBox 33"/>
          <p:cNvSpPr txBox="1"/>
          <p:nvPr/>
        </p:nvSpPr>
        <p:spPr>
          <a:xfrm>
            <a:off x="543681" y="5105400"/>
            <a:ext cx="5418214" cy="323352"/>
          </a:xfrm>
          <a:prstGeom prst="rect">
            <a:avLst/>
          </a:prstGeom>
        </p:spPr>
        <p:txBody>
          <a:bodyPr lIns="0" tIns="0" rIns="0" bIns="0" rtlCol="0" anchor="t">
            <a:spAutoFit/>
          </a:bodyPr>
          <a:lstStyle/>
          <a:p>
            <a:pPr algn="l">
              <a:lnSpc>
                <a:spcPts val="2652"/>
              </a:lnSpc>
              <a:spcBef>
                <a:spcPct val="0"/>
              </a:spcBef>
            </a:pPr>
            <a:r>
              <a:rPr lang="en-US" sz="1894">
                <a:solidFill>
                  <a:srgbClr val="FFFFFF"/>
                </a:solidFill>
                <a:latin typeface="Lora"/>
                <a:ea typeface="Lora"/>
                <a:cs typeface="Lora"/>
                <a:sym typeface="Lora"/>
              </a:rPr>
              <a:t>18. století – Počátky dobrovolných sborů</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2217"/>
        </a:solidFill>
        <a:effectLst/>
      </p:bgPr>
    </p:bg>
    <p:spTree>
      <p:nvGrpSpPr>
        <p:cNvPr id="1" name=""/>
        <p:cNvGrpSpPr/>
        <p:nvPr/>
      </p:nvGrpSpPr>
      <p:grpSpPr>
        <a:xfrm>
          <a:off x="0" y="0"/>
          <a:ext cx="0" cy="0"/>
          <a:chOff x="0" y="0"/>
          <a:chExt cx="0" cy="0"/>
        </a:xfrm>
      </p:grpSpPr>
      <p:grpSp>
        <p:nvGrpSpPr>
          <p:cNvPr id="2" name="Group 2"/>
          <p:cNvGrpSpPr/>
          <p:nvPr/>
        </p:nvGrpSpPr>
        <p:grpSpPr>
          <a:xfrm>
            <a:off x="0" y="-52260"/>
            <a:ext cx="18288000" cy="10820657"/>
            <a:chOff x="0" y="-26421"/>
            <a:chExt cx="9245882" cy="5470610"/>
          </a:xfrm>
        </p:grpSpPr>
        <p:sp>
          <p:nvSpPr>
            <p:cNvPr id="3" name="Freeform 3"/>
            <p:cNvSpPr/>
            <p:nvPr/>
          </p:nvSpPr>
          <p:spPr>
            <a:xfrm>
              <a:off x="0" y="-26421"/>
              <a:ext cx="9245882" cy="5470610"/>
            </a:xfrm>
            <a:custGeom>
              <a:avLst/>
              <a:gdLst/>
              <a:ahLst/>
              <a:cxnLst/>
              <a:rect l="l" t="t" r="r" b="b"/>
              <a:pathLst>
                <a:path w="9245882" h="5470610">
                  <a:moveTo>
                    <a:pt x="0" y="0"/>
                  </a:moveTo>
                  <a:lnTo>
                    <a:pt x="9245882" y="0"/>
                  </a:lnTo>
                  <a:lnTo>
                    <a:pt x="9245882" y="5470610"/>
                  </a:lnTo>
                  <a:lnTo>
                    <a:pt x="0" y="5470610"/>
                  </a:lnTo>
                  <a:close/>
                </a:path>
              </a:pathLst>
            </a:custGeom>
            <a:blipFill>
              <a:blip r:embed="rId2">
                <a:alphaModFix amt="26000"/>
              </a:blip>
              <a:stretch>
                <a:fillRect t="-16364" b="-16364"/>
              </a:stretch>
            </a:blipFill>
          </p:spPr>
          <p:txBody>
            <a:bodyPr/>
            <a:lstStyle/>
            <a:p>
              <a:endParaRPr lang="cs-CZ"/>
            </a:p>
          </p:txBody>
        </p:sp>
      </p:grpSp>
      <p:sp>
        <p:nvSpPr>
          <p:cNvPr id="4" name="TextBox 4"/>
          <p:cNvSpPr txBox="1"/>
          <p:nvPr/>
        </p:nvSpPr>
        <p:spPr>
          <a:xfrm>
            <a:off x="1744270" y="1755696"/>
            <a:ext cx="15111802" cy="1200727"/>
          </a:xfrm>
          <a:prstGeom prst="rect">
            <a:avLst/>
          </a:prstGeom>
        </p:spPr>
        <p:txBody>
          <a:bodyPr lIns="0" tIns="0" rIns="0" bIns="0" rtlCol="0" anchor="t">
            <a:spAutoFit/>
          </a:bodyPr>
          <a:lstStyle/>
          <a:p>
            <a:pPr marL="0" lvl="0" indent="0" algn="ctr">
              <a:lnSpc>
                <a:spcPts val="9694"/>
              </a:lnSpc>
            </a:pPr>
            <a:r>
              <a:rPr lang="en-US" sz="7457" strike="noStrike">
                <a:solidFill>
                  <a:srgbClr val="FFFFFF"/>
                </a:solidFill>
                <a:latin typeface="Cantata One"/>
                <a:ea typeface="Cantata One"/>
                <a:cs typeface="Cantata One"/>
                <a:sym typeface="Cantata One"/>
              </a:rPr>
              <a:t>VELKÉ HISTORICKÉ POŽÁRY</a:t>
            </a:r>
          </a:p>
        </p:txBody>
      </p:sp>
      <p:sp>
        <p:nvSpPr>
          <p:cNvPr id="5" name="AutoShape 5"/>
          <p:cNvSpPr/>
          <p:nvPr/>
        </p:nvSpPr>
        <p:spPr>
          <a:xfrm>
            <a:off x="-1179967" y="5451446"/>
            <a:ext cx="20647934" cy="0"/>
          </a:xfrm>
          <a:prstGeom prst="line">
            <a:avLst/>
          </a:prstGeom>
          <a:ln w="19050" cap="rnd">
            <a:solidFill>
              <a:srgbClr val="FFFFFF"/>
            </a:solidFill>
            <a:prstDash val="solid"/>
            <a:headEnd type="none" w="sm" len="sm"/>
            <a:tailEnd type="none" w="sm" len="sm"/>
          </a:ln>
        </p:spPr>
        <p:txBody>
          <a:bodyPr/>
          <a:lstStyle/>
          <a:p>
            <a:endParaRPr lang="cs-CZ"/>
          </a:p>
        </p:txBody>
      </p:sp>
      <p:grpSp>
        <p:nvGrpSpPr>
          <p:cNvPr id="6" name="Group 6"/>
          <p:cNvGrpSpPr/>
          <p:nvPr/>
        </p:nvGrpSpPr>
        <p:grpSpPr>
          <a:xfrm>
            <a:off x="1328812" y="5358069"/>
            <a:ext cx="186753" cy="18675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8" name="Group 8"/>
          <p:cNvGrpSpPr/>
          <p:nvPr/>
        </p:nvGrpSpPr>
        <p:grpSpPr>
          <a:xfrm>
            <a:off x="4417537" y="5358069"/>
            <a:ext cx="186753" cy="18675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10" name="Group 10"/>
          <p:cNvGrpSpPr/>
          <p:nvPr/>
        </p:nvGrpSpPr>
        <p:grpSpPr>
          <a:xfrm>
            <a:off x="7506261" y="5358069"/>
            <a:ext cx="186753" cy="18675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12" name="Group 12"/>
          <p:cNvGrpSpPr/>
          <p:nvPr/>
        </p:nvGrpSpPr>
        <p:grpSpPr>
          <a:xfrm>
            <a:off x="10594986" y="5358069"/>
            <a:ext cx="186753" cy="186753"/>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grpSp>
        <p:nvGrpSpPr>
          <p:cNvPr id="14" name="Group 14"/>
          <p:cNvGrpSpPr/>
          <p:nvPr/>
        </p:nvGrpSpPr>
        <p:grpSpPr>
          <a:xfrm>
            <a:off x="13683710" y="5358069"/>
            <a:ext cx="186753" cy="186753"/>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sp>
        <p:nvSpPr>
          <p:cNvPr id="16" name="TextBox 16"/>
          <p:cNvSpPr txBox="1"/>
          <p:nvPr/>
        </p:nvSpPr>
        <p:spPr>
          <a:xfrm>
            <a:off x="166982" y="4024060"/>
            <a:ext cx="2507700" cy="816087"/>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Velký požár Říma (64 n. l.)</a:t>
            </a:r>
          </a:p>
        </p:txBody>
      </p:sp>
      <p:sp>
        <p:nvSpPr>
          <p:cNvPr id="17" name="TextBox 17"/>
          <p:cNvSpPr txBox="1"/>
          <p:nvPr/>
        </p:nvSpPr>
        <p:spPr>
          <a:xfrm>
            <a:off x="166982" y="5874694"/>
            <a:ext cx="2510413" cy="2931249"/>
          </a:xfrm>
          <a:prstGeom prst="rect">
            <a:avLst/>
          </a:prstGeom>
        </p:spPr>
        <p:txBody>
          <a:bodyPr lIns="0" tIns="0" rIns="0" bIns="0" rtlCol="0" anchor="t">
            <a:spAutoFit/>
          </a:bodyPr>
          <a:lstStyle/>
          <a:p>
            <a:pPr marL="0" lvl="0" indent="0" algn="ctr">
              <a:lnSpc>
                <a:spcPts val="2331"/>
              </a:lnSpc>
            </a:pPr>
            <a:r>
              <a:rPr lang="en-US" sz="1554">
                <a:solidFill>
                  <a:srgbClr val="FFFFFF"/>
                </a:solidFill>
                <a:latin typeface="Didact Gothic"/>
                <a:ea typeface="Didact Gothic"/>
                <a:cs typeface="Didact Gothic"/>
                <a:sym typeface="Didact Gothic"/>
              </a:rPr>
              <a:t>Trvání: 6 </a:t>
            </a:r>
            <a:r>
              <a:rPr lang="en-US" sz="1554" err="1">
                <a:solidFill>
                  <a:srgbClr val="FFFFFF"/>
                </a:solidFill>
                <a:latin typeface="Didact Gothic"/>
                <a:ea typeface="Didact Gothic"/>
                <a:cs typeface="Didact Gothic"/>
                <a:sym typeface="Didact Gothic"/>
              </a:rPr>
              <a:t>dní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Poté</a:t>
            </a:r>
            <a:r>
              <a:rPr lang="en-US" sz="1554">
                <a:solidFill>
                  <a:srgbClr val="FFFFFF"/>
                </a:solidFill>
                <a:latin typeface="Didact Gothic"/>
                <a:ea typeface="Didact Gothic"/>
                <a:cs typeface="Didact Gothic"/>
                <a:sym typeface="Didact Gothic"/>
              </a:rPr>
              <a:t> co </a:t>
            </a:r>
            <a:r>
              <a:rPr lang="en-US" sz="1554" err="1">
                <a:solidFill>
                  <a:srgbClr val="FFFFFF"/>
                </a:solidFill>
                <a:latin typeface="Didact Gothic"/>
                <a:ea typeface="Didact Gothic"/>
                <a:cs typeface="Didact Gothic"/>
                <a:sym typeface="Didact Gothic"/>
              </a:rPr>
              <a:t>byl</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víceméně</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uhašen</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trval</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další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tři</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dny</a:t>
            </a:r>
            <a:r>
              <a:rPr lang="en-US" sz="1554">
                <a:solidFill>
                  <a:srgbClr val="FFFFFF"/>
                </a:solidFill>
                <a:latin typeface="Didact Gothic"/>
                <a:ea typeface="Didact Gothic"/>
                <a:cs typeface="Didact Gothic"/>
                <a:sym typeface="Didact Gothic"/>
              </a:rPr>
              <a:t>.</a:t>
            </a:r>
          </a:p>
          <a:p>
            <a:pPr marL="0" lvl="0" indent="0" algn="ctr">
              <a:lnSpc>
                <a:spcPts val="2331"/>
              </a:lnSpc>
            </a:pPr>
            <a:r>
              <a:rPr lang="en-US" sz="1554" err="1">
                <a:solidFill>
                  <a:srgbClr val="FFFFFF"/>
                </a:solidFill>
                <a:latin typeface="Didact Gothic"/>
                <a:ea typeface="Didact Gothic"/>
                <a:cs typeface="Didact Gothic"/>
                <a:sym typeface="Didact Gothic"/>
              </a:rPr>
              <a:t>Popis</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Zničil</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dvě</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třetiny</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města</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Římský</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císař</a:t>
            </a:r>
            <a:r>
              <a:rPr lang="en-US" sz="1554">
                <a:solidFill>
                  <a:srgbClr val="FFFFFF"/>
                </a:solidFill>
                <a:latin typeface="Didact Gothic"/>
                <a:ea typeface="Didact Gothic"/>
                <a:cs typeface="Didact Gothic"/>
                <a:sym typeface="Didact Gothic"/>
              </a:rPr>
              <a:t> Nero </a:t>
            </a:r>
            <a:r>
              <a:rPr lang="en-US" sz="1554" err="1">
                <a:solidFill>
                  <a:srgbClr val="FFFFFF"/>
                </a:solidFill>
                <a:latin typeface="Didact Gothic"/>
                <a:ea typeface="Didact Gothic"/>
                <a:cs typeface="Didact Gothic"/>
                <a:sym typeface="Didact Gothic"/>
              </a:rPr>
              <a:t>následně</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reformoval</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bezpečnostní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opatření</a:t>
            </a:r>
            <a:r>
              <a:rPr lang="en-US" sz="1554">
                <a:solidFill>
                  <a:srgbClr val="FFFFFF"/>
                </a:solidFill>
                <a:latin typeface="Didact Gothic"/>
                <a:ea typeface="Didact Gothic"/>
                <a:cs typeface="Didact Gothic"/>
                <a:sym typeface="Didact Gothic"/>
              </a:rPr>
              <a:t>.</a:t>
            </a:r>
          </a:p>
          <a:p>
            <a:pPr marL="0" lvl="0" indent="0" algn="ctr">
              <a:lnSpc>
                <a:spcPts val="2331"/>
              </a:lnSpc>
            </a:pPr>
            <a:r>
              <a:rPr lang="en-US" sz="1554" err="1">
                <a:solidFill>
                  <a:srgbClr val="FFFFFF"/>
                </a:solidFill>
                <a:latin typeface="Didact Gothic"/>
                <a:ea typeface="Didact Gothic"/>
                <a:cs typeface="Didact Gothic"/>
                <a:sym typeface="Didact Gothic"/>
              </a:rPr>
              <a:t>Důsledek</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Vznik</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Cohortes</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Vigilum</a:t>
            </a:r>
            <a:r>
              <a:rPr lang="en-US" sz="1554">
                <a:solidFill>
                  <a:srgbClr val="FFFFFF"/>
                </a:solidFill>
                <a:latin typeface="Didact Gothic"/>
                <a:ea typeface="Didact Gothic"/>
                <a:cs typeface="Didact Gothic"/>
                <a:sym typeface="Didact Gothic"/>
              </a:rPr>
              <a:t>- jak </a:t>
            </a:r>
            <a:r>
              <a:rPr lang="en-US" sz="1554" err="1">
                <a:solidFill>
                  <a:srgbClr val="FFFFFF"/>
                </a:solidFill>
                <a:latin typeface="Didact Gothic"/>
                <a:ea typeface="Didact Gothic"/>
                <a:cs typeface="Didact Gothic"/>
                <a:sym typeface="Didact Gothic"/>
              </a:rPr>
              <a:t>již</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zmíněný</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profesionální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hasičský</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sbor</a:t>
            </a:r>
            <a:endParaRPr lang="en-US" sz="1554">
              <a:solidFill>
                <a:srgbClr val="FFFFFF"/>
              </a:solidFill>
              <a:latin typeface="Didact Gothic"/>
              <a:ea typeface="Didact Gothic"/>
              <a:cs typeface="Didact Gothic"/>
              <a:sym typeface="Didact Gothic"/>
            </a:endParaRPr>
          </a:p>
        </p:txBody>
      </p:sp>
      <p:sp>
        <p:nvSpPr>
          <p:cNvPr id="18" name="TextBox 18"/>
          <p:cNvSpPr txBox="1"/>
          <p:nvPr/>
        </p:nvSpPr>
        <p:spPr>
          <a:xfrm>
            <a:off x="3255706" y="3663095"/>
            <a:ext cx="2510413" cy="1230876"/>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Velký požár v Londýně (1666)</a:t>
            </a:r>
          </a:p>
        </p:txBody>
      </p:sp>
      <p:sp>
        <p:nvSpPr>
          <p:cNvPr id="20" name="TextBox 20"/>
          <p:cNvSpPr txBox="1"/>
          <p:nvPr/>
        </p:nvSpPr>
        <p:spPr>
          <a:xfrm>
            <a:off x="6344431" y="4077884"/>
            <a:ext cx="2510413" cy="816087"/>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Požár v Chicagu (1871)</a:t>
            </a:r>
          </a:p>
        </p:txBody>
      </p:sp>
      <p:sp>
        <p:nvSpPr>
          <p:cNvPr id="21" name="TextBox 21"/>
          <p:cNvSpPr txBox="1"/>
          <p:nvPr/>
        </p:nvSpPr>
        <p:spPr>
          <a:xfrm>
            <a:off x="6203259" y="5874694"/>
            <a:ext cx="2792758" cy="3816962"/>
          </a:xfrm>
          <a:prstGeom prst="rect">
            <a:avLst/>
          </a:prstGeom>
        </p:spPr>
        <p:txBody>
          <a:bodyPr lIns="0" tIns="0" rIns="0" bIns="0" rtlCol="0" anchor="t">
            <a:spAutoFit/>
          </a:bodyPr>
          <a:lstStyle/>
          <a:p>
            <a:pPr marL="0" lvl="0" indent="0" algn="ctr">
              <a:lnSpc>
                <a:spcPts val="2331"/>
              </a:lnSpc>
            </a:pPr>
            <a:r>
              <a:rPr lang="en-US" sz="1554">
                <a:solidFill>
                  <a:srgbClr val="FFFFFF"/>
                </a:solidFill>
                <a:latin typeface="Didact Gothic"/>
                <a:ea typeface="Didact Gothic"/>
                <a:cs typeface="Didact Gothic"/>
                <a:sym typeface="Didact Gothic"/>
              </a:rPr>
              <a:t>Trvání: 2 </a:t>
            </a:r>
            <a:r>
              <a:rPr lang="en-US" sz="1554" err="1">
                <a:solidFill>
                  <a:srgbClr val="FFFFFF"/>
                </a:solidFill>
                <a:latin typeface="Didact Gothic"/>
                <a:ea typeface="Didact Gothic"/>
                <a:cs typeface="Didact Gothic"/>
                <a:sym typeface="Didact Gothic"/>
              </a:rPr>
              <a:t>dny</a:t>
            </a:r>
            <a:endParaRPr lang="en-US" sz="1554">
              <a:solidFill>
                <a:srgbClr val="FFFFFF"/>
              </a:solidFill>
              <a:latin typeface="Didact Gothic"/>
              <a:ea typeface="Didact Gothic"/>
              <a:cs typeface="Didact Gothic"/>
              <a:sym typeface="Didact Gothic"/>
            </a:endParaRPr>
          </a:p>
          <a:p>
            <a:pPr marL="0" lvl="0" indent="0" algn="ctr">
              <a:lnSpc>
                <a:spcPts val="2331"/>
              </a:lnSpc>
            </a:pPr>
            <a:r>
              <a:rPr lang="en-US" sz="1554" err="1">
                <a:solidFill>
                  <a:srgbClr val="FFFFFF"/>
                </a:solidFill>
                <a:latin typeface="Didact Gothic"/>
                <a:ea typeface="Didact Gothic"/>
                <a:cs typeface="Didact Gothic"/>
                <a:sym typeface="Didact Gothic"/>
              </a:rPr>
              <a:t>Popis</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Požár</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zasáhl</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těžko</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uvěřitelnou</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plochu</a:t>
            </a:r>
            <a:r>
              <a:rPr lang="en-US" sz="1554">
                <a:solidFill>
                  <a:srgbClr val="FFFFFF"/>
                </a:solidFill>
                <a:latin typeface="Didact Gothic"/>
                <a:ea typeface="Didact Gothic"/>
                <a:cs typeface="Didact Gothic"/>
                <a:sym typeface="Didact Gothic"/>
              </a:rPr>
              <a:t> o </a:t>
            </a:r>
            <a:r>
              <a:rPr lang="en-US" sz="1554" err="1">
                <a:solidFill>
                  <a:srgbClr val="FFFFFF"/>
                </a:solidFill>
                <a:latin typeface="Didact Gothic"/>
                <a:ea typeface="Didact Gothic"/>
                <a:cs typeface="Didact Gothic"/>
                <a:sym typeface="Didact Gothic"/>
              </a:rPr>
              <a:t>celkové</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rozloze</a:t>
            </a:r>
            <a:r>
              <a:rPr lang="en-US" sz="1554">
                <a:solidFill>
                  <a:srgbClr val="FFFFFF"/>
                </a:solidFill>
                <a:latin typeface="Didact Gothic"/>
                <a:ea typeface="Didact Gothic"/>
                <a:cs typeface="Didact Gothic"/>
                <a:sym typeface="Didact Gothic"/>
              </a:rPr>
              <a:t> 2124 </a:t>
            </a:r>
            <a:r>
              <a:rPr lang="en-US" sz="1554" err="1">
                <a:solidFill>
                  <a:srgbClr val="FFFFFF"/>
                </a:solidFill>
                <a:latin typeface="Didact Gothic"/>
                <a:ea typeface="Didact Gothic"/>
                <a:cs typeface="Didact Gothic"/>
                <a:sym typeface="Didact Gothic"/>
              </a:rPr>
              <a:t>akrů</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tedy</a:t>
            </a:r>
            <a:r>
              <a:rPr lang="en-US" sz="1554">
                <a:solidFill>
                  <a:srgbClr val="FFFFFF"/>
                </a:solidFill>
                <a:latin typeface="Didact Gothic"/>
                <a:ea typeface="Didact Gothic"/>
                <a:cs typeface="Didact Gothic"/>
                <a:sym typeface="Didact Gothic"/>
              </a:rPr>
              <a:t> 8 595 523 m2 . </a:t>
            </a:r>
            <a:r>
              <a:rPr lang="en-US" sz="1554" err="1">
                <a:solidFill>
                  <a:srgbClr val="FFFFFF"/>
                </a:solidFill>
                <a:latin typeface="Didact Gothic"/>
                <a:ea typeface="Didact Gothic"/>
                <a:cs typeface="Didact Gothic"/>
                <a:sym typeface="Didact Gothic"/>
              </a:rPr>
              <a:t>Popelem</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lehlo</a:t>
            </a:r>
            <a:r>
              <a:rPr lang="en-US" sz="1554">
                <a:solidFill>
                  <a:srgbClr val="FFFFFF"/>
                </a:solidFill>
                <a:latin typeface="Didact Gothic"/>
                <a:ea typeface="Didact Gothic"/>
                <a:cs typeface="Didact Gothic"/>
                <a:sym typeface="Didact Gothic"/>
              </a:rPr>
              <a:t> 17 450 </a:t>
            </a:r>
            <a:r>
              <a:rPr lang="en-US" sz="1554" err="1">
                <a:solidFill>
                  <a:srgbClr val="FFFFFF"/>
                </a:solidFill>
                <a:latin typeface="Didact Gothic"/>
                <a:ea typeface="Didact Gothic"/>
                <a:cs typeface="Didact Gothic"/>
                <a:sym typeface="Didact Gothic"/>
              </a:rPr>
              <a:t>budov</a:t>
            </a:r>
            <a:r>
              <a:rPr lang="en-US" sz="1554">
                <a:solidFill>
                  <a:srgbClr val="FFFFFF"/>
                </a:solidFill>
                <a:latin typeface="Didact Gothic"/>
                <a:ea typeface="Didact Gothic"/>
                <a:cs typeface="Didact Gothic"/>
                <a:sym typeface="Didact Gothic"/>
              </a:rPr>
              <a:t> a </a:t>
            </a:r>
            <a:r>
              <a:rPr lang="en-US" sz="1554" err="1">
                <a:solidFill>
                  <a:srgbClr val="FFFFFF"/>
                </a:solidFill>
                <a:latin typeface="Didact Gothic"/>
                <a:ea typeface="Didact Gothic"/>
                <a:cs typeface="Didact Gothic"/>
                <a:sym typeface="Didact Gothic"/>
              </a:rPr>
              <a:t>objektů</a:t>
            </a:r>
            <a:r>
              <a:rPr lang="en-US" sz="1554">
                <a:solidFill>
                  <a:srgbClr val="FFFFFF"/>
                </a:solidFill>
                <a:latin typeface="Didact Gothic"/>
                <a:ea typeface="Didact Gothic"/>
                <a:cs typeface="Didact Gothic"/>
                <a:sym typeface="Didact Gothic"/>
              </a:rPr>
              <a:t> – </a:t>
            </a:r>
            <a:r>
              <a:rPr lang="en-US" sz="1554" err="1">
                <a:solidFill>
                  <a:srgbClr val="FFFFFF"/>
                </a:solidFill>
                <a:latin typeface="Didact Gothic"/>
                <a:ea typeface="Didact Gothic"/>
                <a:cs typeface="Didact Gothic"/>
                <a:sym typeface="Didact Gothic"/>
              </a:rPr>
              <a:t>např</a:t>
            </a:r>
            <a:r>
              <a:rPr lang="en-US" sz="1554">
                <a:solidFill>
                  <a:srgbClr val="FFFFFF"/>
                </a:solidFill>
                <a:latin typeface="Didact Gothic"/>
                <a:ea typeface="Didact Gothic"/>
                <a:cs typeface="Didact Gothic"/>
                <a:sym typeface="Didact Gothic"/>
              </a:rPr>
              <a:t>. 1600 </a:t>
            </a:r>
            <a:r>
              <a:rPr lang="en-US" sz="1554" err="1">
                <a:solidFill>
                  <a:srgbClr val="FFFFFF"/>
                </a:solidFill>
                <a:latin typeface="Didact Gothic"/>
                <a:ea typeface="Didact Gothic"/>
                <a:cs typeface="Didact Gothic"/>
                <a:sym typeface="Didact Gothic"/>
              </a:rPr>
              <a:t>obchodů</a:t>
            </a:r>
            <a:r>
              <a:rPr lang="en-US" sz="1554">
                <a:solidFill>
                  <a:srgbClr val="FFFFFF"/>
                </a:solidFill>
                <a:latin typeface="Didact Gothic"/>
                <a:ea typeface="Didact Gothic"/>
                <a:cs typeface="Didact Gothic"/>
                <a:sym typeface="Didact Gothic"/>
              </a:rPr>
              <a:t>, 100 </a:t>
            </a:r>
            <a:r>
              <a:rPr lang="en-US" sz="1554" err="1">
                <a:solidFill>
                  <a:srgbClr val="FFFFFF"/>
                </a:solidFill>
                <a:latin typeface="Didact Gothic"/>
                <a:ea typeface="Didact Gothic"/>
                <a:cs typeface="Didact Gothic"/>
                <a:sym typeface="Didact Gothic"/>
              </a:rPr>
              <a:t>továren</a:t>
            </a:r>
            <a:r>
              <a:rPr lang="en-US" sz="1554">
                <a:solidFill>
                  <a:srgbClr val="FFFFFF"/>
                </a:solidFill>
                <a:latin typeface="Didact Gothic"/>
                <a:ea typeface="Didact Gothic"/>
                <a:cs typeface="Didact Gothic"/>
                <a:sym typeface="Didact Gothic"/>
              </a:rPr>
              <a:t> a </a:t>
            </a:r>
            <a:r>
              <a:rPr lang="en-US" sz="1554" err="1">
                <a:solidFill>
                  <a:srgbClr val="FFFFFF"/>
                </a:solidFill>
                <a:latin typeface="Didact Gothic"/>
                <a:ea typeface="Didact Gothic"/>
                <a:cs typeface="Didact Gothic"/>
                <a:sym typeface="Didact Gothic"/>
              </a:rPr>
              <a:t>výrobních</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prostorů</a:t>
            </a:r>
            <a:r>
              <a:rPr lang="en-US" sz="1554">
                <a:solidFill>
                  <a:srgbClr val="FFFFFF"/>
                </a:solidFill>
                <a:latin typeface="Didact Gothic"/>
                <a:ea typeface="Didact Gothic"/>
                <a:cs typeface="Didact Gothic"/>
                <a:sym typeface="Didact Gothic"/>
              </a:rPr>
              <a:t>, 28 </a:t>
            </a:r>
            <a:r>
              <a:rPr lang="en-US" sz="1554" err="1">
                <a:solidFill>
                  <a:srgbClr val="FFFFFF"/>
                </a:solidFill>
                <a:latin typeface="Didact Gothic"/>
                <a:ea typeface="Didact Gothic"/>
                <a:cs typeface="Didact Gothic"/>
                <a:sym typeface="Didact Gothic"/>
              </a:rPr>
              <a:t>velkých</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hotelů</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atd</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Usmrceno</a:t>
            </a:r>
            <a:r>
              <a:rPr lang="en-US" sz="1554">
                <a:solidFill>
                  <a:srgbClr val="FFFFFF"/>
                </a:solidFill>
                <a:latin typeface="Didact Gothic"/>
                <a:ea typeface="Didact Gothic"/>
                <a:cs typeface="Didact Gothic"/>
                <a:sym typeface="Didact Gothic"/>
              </a:rPr>
              <a:t> 300 </a:t>
            </a:r>
            <a:r>
              <a:rPr lang="en-US" sz="1554" err="1">
                <a:solidFill>
                  <a:srgbClr val="FFFFFF"/>
                </a:solidFill>
                <a:latin typeface="Didact Gothic"/>
                <a:ea typeface="Didact Gothic"/>
                <a:cs typeface="Didact Gothic"/>
                <a:sym typeface="Didact Gothic"/>
              </a:rPr>
              <a:t>osob</a:t>
            </a:r>
            <a:r>
              <a:rPr lang="en-US" sz="1554">
                <a:solidFill>
                  <a:srgbClr val="FFFFFF"/>
                </a:solidFill>
                <a:latin typeface="Didact Gothic"/>
                <a:ea typeface="Didact Gothic"/>
                <a:cs typeface="Didact Gothic"/>
                <a:sym typeface="Didact Gothic"/>
              </a:rPr>
              <a:t> a </a:t>
            </a:r>
            <a:r>
              <a:rPr lang="en-US" sz="1554" err="1">
                <a:solidFill>
                  <a:srgbClr val="FFFFFF"/>
                </a:solidFill>
                <a:latin typeface="Didact Gothic"/>
                <a:ea typeface="Didact Gothic"/>
                <a:cs typeface="Didact Gothic"/>
                <a:sym typeface="Didact Gothic"/>
              </a:rPr>
              <a:t>téměř</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sto</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tisíc</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zůstalo</a:t>
            </a:r>
            <a:r>
              <a:rPr lang="en-US" sz="1554">
                <a:solidFill>
                  <a:srgbClr val="FFFFFF"/>
                </a:solidFill>
                <a:latin typeface="Didact Gothic"/>
                <a:ea typeface="Didact Gothic"/>
                <a:cs typeface="Didact Gothic"/>
                <a:sym typeface="Didact Gothic"/>
              </a:rPr>
              <a:t> bez </a:t>
            </a:r>
            <a:r>
              <a:rPr lang="en-US" sz="1554" err="1">
                <a:solidFill>
                  <a:srgbClr val="FFFFFF"/>
                </a:solidFill>
                <a:latin typeface="Didact Gothic"/>
                <a:ea typeface="Didact Gothic"/>
                <a:cs typeface="Didact Gothic"/>
                <a:sym typeface="Didact Gothic"/>
              </a:rPr>
              <a:t>přístřeší</a:t>
            </a:r>
            <a:r>
              <a:rPr lang="en-US" sz="1554">
                <a:solidFill>
                  <a:srgbClr val="FFFFFF"/>
                </a:solidFill>
                <a:latin typeface="Didact Gothic"/>
                <a:ea typeface="Didact Gothic"/>
                <a:cs typeface="Didact Gothic"/>
                <a:sym typeface="Didact Gothic"/>
              </a:rPr>
              <a:t>.</a:t>
            </a:r>
          </a:p>
          <a:p>
            <a:pPr marL="0" lvl="0" indent="0" algn="ctr">
              <a:lnSpc>
                <a:spcPts val="2331"/>
              </a:lnSpc>
            </a:pPr>
            <a:r>
              <a:rPr lang="en-US" sz="1554" err="1">
                <a:solidFill>
                  <a:srgbClr val="FFFFFF"/>
                </a:solidFill>
                <a:latin typeface="Didact Gothic"/>
                <a:ea typeface="Didact Gothic"/>
                <a:cs typeface="Didact Gothic"/>
                <a:sym typeface="Didact Gothic"/>
              </a:rPr>
              <a:t>Důsledek</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Modernizace</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amerických</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hasičských</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sborů</a:t>
            </a:r>
            <a:r>
              <a:rPr lang="en-US" sz="1554">
                <a:solidFill>
                  <a:srgbClr val="FFFFFF"/>
                </a:solidFill>
                <a:latin typeface="Didact Gothic"/>
                <a:ea typeface="Didact Gothic"/>
                <a:cs typeface="Didact Gothic"/>
                <a:sym typeface="Didact Gothic"/>
              </a:rPr>
              <a:t> a </a:t>
            </a:r>
            <a:r>
              <a:rPr lang="en-US" sz="1554" err="1">
                <a:solidFill>
                  <a:srgbClr val="FFFFFF"/>
                </a:solidFill>
                <a:latin typeface="Didact Gothic"/>
                <a:ea typeface="Didact Gothic"/>
                <a:cs typeface="Didact Gothic"/>
                <a:sym typeface="Didact Gothic"/>
              </a:rPr>
              <a:t>první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profesionální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týmy</a:t>
            </a:r>
            <a:r>
              <a:rPr lang="en-US" sz="1554">
                <a:solidFill>
                  <a:srgbClr val="FFFFFF"/>
                </a:solidFill>
                <a:latin typeface="Didact Gothic"/>
                <a:ea typeface="Didact Gothic"/>
                <a:cs typeface="Didact Gothic"/>
                <a:sym typeface="Didact Gothic"/>
              </a:rPr>
              <a:t> v USA.</a:t>
            </a:r>
          </a:p>
        </p:txBody>
      </p:sp>
      <p:sp>
        <p:nvSpPr>
          <p:cNvPr id="22" name="TextBox 22"/>
          <p:cNvSpPr txBox="1"/>
          <p:nvPr/>
        </p:nvSpPr>
        <p:spPr>
          <a:xfrm>
            <a:off x="9433156" y="3248306"/>
            <a:ext cx="2510413" cy="1645665"/>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Požár Národního divadla v Praze (1881)</a:t>
            </a:r>
          </a:p>
        </p:txBody>
      </p:sp>
      <p:sp>
        <p:nvSpPr>
          <p:cNvPr id="23" name="TextBox 23"/>
          <p:cNvSpPr txBox="1"/>
          <p:nvPr/>
        </p:nvSpPr>
        <p:spPr>
          <a:xfrm>
            <a:off x="9433156" y="5874694"/>
            <a:ext cx="2510413" cy="2636011"/>
          </a:xfrm>
          <a:prstGeom prst="rect">
            <a:avLst/>
          </a:prstGeom>
        </p:spPr>
        <p:txBody>
          <a:bodyPr lIns="0" tIns="0" rIns="0" bIns="0" rtlCol="0" anchor="t">
            <a:spAutoFit/>
          </a:bodyPr>
          <a:lstStyle/>
          <a:p>
            <a:pPr marL="0" lvl="0" indent="0" algn="ctr">
              <a:lnSpc>
                <a:spcPts val="2331"/>
              </a:lnSpc>
            </a:pPr>
            <a:r>
              <a:rPr lang="en-US" sz="1554">
                <a:solidFill>
                  <a:srgbClr val="FFFFFF"/>
                </a:solidFill>
                <a:latin typeface="Didact Gothic"/>
                <a:ea typeface="Didact Gothic"/>
                <a:cs typeface="Didact Gothic"/>
                <a:sym typeface="Didact Gothic"/>
              </a:rPr>
              <a:t>Trvání: 4 </a:t>
            </a:r>
            <a:r>
              <a:rPr lang="en-US" sz="1554" err="1">
                <a:solidFill>
                  <a:srgbClr val="FFFFFF"/>
                </a:solidFill>
                <a:latin typeface="Didact Gothic"/>
                <a:ea typeface="Didact Gothic"/>
                <a:cs typeface="Didact Gothic"/>
                <a:sym typeface="Didact Gothic"/>
              </a:rPr>
              <a:t>hodiny</a:t>
            </a:r>
            <a:endParaRPr lang="en-US" sz="1554">
              <a:solidFill>
                <a:srgbClr val="FFFFFF"/>
              </a:solidFill>
              <a:latin typeface="Didact Gothic"/>
              <a:ea typeface="Didact Gothic"/>
              <a:cs typeface="Didact Gothic"/>
              <a:sym typeface="Didact Gothic"/>
            </a:endParaRPr>
          </a:p>
          <a:p>
            <a:pPr marL="0" lvl="0" indent="0" algn="ctr">
              <a:lnSpc>
                <a:spcPts val="2331"/>
              </a:lnSpc>
            </a:pPr>
            <a:r>
              <a:rPr lang="en-US" sz="1554" err="1">
                <a:solidFill>
                  <a:srgbClr val="FFFFFF"/>
                </a:solidFill>
                <a:latin typeface="Didact Gothic"/>
                <a:ea typeface="Didact Gothic"/>
                <a:cs typeface="Didact Gothic"/>
                <a:sym typeface="Didact Gothic"/>
              </a:rPr>
              <a:t>Popis</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Oheň</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vypukl</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při</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dokončovacích</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pracích</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na</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postavení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hromosvodu</a:t>
            </a:r>
            <a:r>
              <a:rPr lang="en-US" sz="1554">
                <a:solidFill>
                  <a:srgbClr val="FFFFFF"/>
                </a:solidFill>
                <a:latin typeface="Didact Gothic"/>
                <a:ea typeface="Didact Gothic"/>
                <a:cs typeface="Didact Gothic"/>
                <a:sym typeface="Didact Gothic"/>
              </a:rPr>
              <a:t> a </a:t>
            </a:r>
            <a:r>
              <a:rPr lang="en-US" sz="1554" err="1">
                <a:solidFill>
                  <a:srgbClr val="FFFFFF"/>
                </a:solidFill>
                <a:latin typeface="Didact Gothic"/>
                <a:ea typeface="Didact Gothic"/>
                <a:cs typeface="Didact Gothic"/>
                <a:sym typeface="Didact Gothic"/>
              </a:rPr>
              <a:t>požár</a:t>
            </a:r>
            <a:r>
              <a:rPr lang="en-US" sz="1554">
                <a:solidFill>
                  <a:srgbClr val="FFFFFF"/>
                </a:solidFill>
                <a:latin typeface="Didact Gothic"/>
                <a:ea typeface="Didact Gothic"/>
                <a:cs typeface="Didact Gothic"/>
                <a:sym typeface="Didact Gothic"/>
              </a:rPr>
              <a:t> se </a:t>
            </a:r>
            <a:r>
              <a:rPr lang="en-US" sz="1554" err="1">
                <a:solidFill>
                  <a:srgbClr val="FFFFFF"/>
                </a:solidFill>
                <a:latin typeface="Didact Gothic"/>
                <a:ea typeface="Didact Gothic"/>
                <a:cs typeface="Didact Gothic"/>
                <a:sym typeface="Didact Gothic"/>
              </a:rPr>
              <a:t>rychle</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rozšířil</a:t>
            </a:r>
            <a:r>
              <a:rPr lang="en-US" sz="1554">
                <a:solidFill>
                  <a:srgbClr val="FFFFFF"/>
                </a:solidFill>
                <a:latin typeface="Didact Gothic"/>
                <a:ea typeface="Didact Gothic"/>
                <a:cs typeface="Didact Gothic"/>
                <a:sym typeface="Didact Gothic"/>
              </a:rPr>
              <a:t>.</a:t>
            </a:r>
          </a:p>
          <a:p>
            <a:pPr marL="0" lvl="0" indent="0" algn="ctr">
              <a:lnSpc>
                <a:spcPts val="2331"/>
              </a:lnSpc>
            </a:pPr>
            <a:r>
              <a:rPr lang="en-US" sz="1554" err="1">
                <a:solidFill>
                  <a:srgbClr val="FFFFFF"/>
                </a:solidFill>
                <a:latin typeface="Didact Gothic"/>
                <a:ea typeface="Didact Gothic"/>
                <a:cs typeface="Didact Gothic"/>
                <a:sym typeface="Didact Gothic"/>
              </a:rPr>
              <a:t>Důsledek</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Národní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divadlo</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bylo</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zcela</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zničeno</a:t>
            </a:r>
            <a:r>
              <a:rPr lang="en-US" sz="1554">
                <a:solidFill>
                  <a:srgbClr val="FFFFFF"/>
                </a:solidFill>
                <a:latin typeface="Didact Gothic"/>
                <a:ea typeface="Didact Gothic"/>
                <a:cs typeface="Didact Gothic"/>
                <a:sym typeface="Didact Gothic"/>
              </a:rPr>
              <a:t>, ale </a:t>
            </a:r>
            <a:r>
              <a:rPr lang="en-US" sz="1554" err="1">
                <a:solidFill>
                  <a:srgbClr val="FFFFFF"/>
                </a:solidFill>
                <a:latin typeface="Didact Gothic"/>
                <a:ea typeface="Didact Gothic"/>
                <a:cs typeface="Didact Gothic"/>
                <a:sym typeface="Didact Gothic"/>
              </a:rPr>
              <a:t>díky</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veřejné</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sbírce</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bylo</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znovu</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postaveno</a:t>
            </a:r>
            <a:r>
              <a:rPr lang="en-US" sz="1554">
                <a:solidFill>
                  <a:srgbClr val="FFFFFF"/>
                </a:solidFill>
                <a:latin typeface="Didact Gothic"/>
                <a:ea typeface="Didact Gothic"/>
                <a:cs typeface="Didact Gothic"/>
                <a:sym typeface="Didact Gothic"/>
              </a:rPr>
              <a:t> za </a:t>
            </a:r>
            <a:r>
              <a:rPr lang="en-US" sz="1554" err="1">
                <a:solidFill>
                  <a:srgbClr val="FFFFFF"/>
                </a:solidFill>
                <a:latin typeface="Didact Gothic"/>
                <a:ea typeface="Didact Gothic"/>
                <a:cs typeface="Didact Gothic"/>
                <a:sym typeface="Didact Gothic"/>
              </a:rPr>
              <a:t>pouhé</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dva</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roky</a:t>
            </a:r>
            <a:r>
              <a:rPr lang="en-US" sz="1554">
                <a:solidFill>
                  <a:srgbClr val="FFFFFF"/>
                </a:solidFill>
                <a:latin typeface="Didact Gothic"/>
                <a:ea typeface="Didact Gothic"/>
                <a:cs typeface="Didact Gothic"/>
                <a:sym typeface="Didact Gothic"/>
              </a:rPr>
              <a:t>.</a:t>
            </a:r>
          </a:p>
        </p:txBody>
      </p:sp>
      <p:sp>
        <p:nvSpPr>
          <p:cNvPr id="24" name="TextBox 24"/>
          <p:cNvSpPr txBox="1"/>
          <p:nvPr/>
        </p:nvSpPr>
        <p:spPr>
          <a:xfrm>
            <a:off x="12521880" y="3663095"/>
            <a:ext cx="2510413" cy="1230876"/>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Lesní požáry v Kalifornii (2018)</a:t>
            </a:r>
          </a:p>
        </p:txBody>
      </p:sp>
      <p:sp>
        <p:nvSpPr>
          <p:cNvPr id="25" name="TextBox 25"/>
          <p:cNvSpPr txBox="1"/>
          <p:nvPr/>
        </p:nvSpPr>
        <p:spPr>
          <a:xfrm>
            <a:off x="12521880" y="5874694"/>
            <a:ext cx="2510413" cy="3226487"/>
          </a:xfrm>
          <a:prstGeom prst="rect">
            <a:avLst/>
          </a:prstGeom>
        </p:spPr>
        <p:txBody>
          <a:bodyPr lIns="0" tIns="0" rIns="0" bIns="0" rtlCol="0" anchor="t">
            <a:spAutoFit/>
          </a:bodyPr>
          <a:lstStyle/>
          <a:p>
            <a:pPr marL="0" lvl="0" indent="0" algn="ctr">
              <a:lnSpc>
                <a:spcPts val="2331"/>
              </a:lnSpc>
            </a:pPr>
            <a:r>
              <a:rPr lang="en-US" sz="1554">
                <a:solidFill>
                  <a:srgbClr val="FFFFFF"/>
                </a:solidFill>
                <a:latin typeface="Didact Gothic"/>
                <a:ea typeface="Didact Gothic"/>
                <a:cs typeface="Didact Gothic"/>
                <a:sym typeface="Didact Gothic"/>
              </a:rPr>
              <a:t>Trvání: v </a:t>
            </a:r>
            <a:r>
              <a:rPr lang="en-US" sz="1554" err="1">
                <a:solidFill>
                  <a:srgbClr val="FFFFFF"/>
                </a:solidFill>
                <a:latin typeface="Didact Gothic"/>
                <a:ea typeface="Didact Gothic"/>
                <a:cs typeface="Didact Gothic"/>
                <a:sym typeface="Didact Gothic"/>
              </a:rPr>
              <a:t>etapách</a:t>
            </a:r>
            <a:r>
              <a:rPr lang="en-US" sz="1554">
                <a:solidFill>
                  <a:srgbClr val="FFFFFF"/>
                </a:solidFill>
                <a:latin typeface="Didact Gothic"/>
                <a:ea typeface="Didact Gothic"/>
                <a:cs typeface="Didact Gothic"/>
                <a:sym typeface="Didact Gothic"/>
              </a:rPr>
              <a:t> od </a:t>
            </a:r>
            <a:r>
              <a:rPr lang="en-US" sz="1554" err="1">
                <a:solidFill>
                  <a:srgbClr val="FFFFFF"/>
                </a:solidFill>
                <a:latin typeface="Didact Gothic"/>
                <a:ea typeface="Didact Gothic"/>
                <a:cs typeface="Didact Gothic"/>
                <a:sym typeface="Didact Gothic"/>
              </a:rPr>
              <a:t>dubna</a:t>
            </a:r>
            <a:r>
              <a:rPr lang="en-US" sz="1554">
                <a:solidFill>
                  <a:srgbClr val="FFFFFF"/>
                </a:solidFill>
                <a:latin typeface="Didact Gothic"/>
                <a:ea typeface="Didact Gothic"/>
                <a:cs typeface="Didact Gothic"/>
                <a:sym typeface="Didact Gothic"/>
              </a:rPr>
              <a:t> do </a:t>
            </a:r>
            <a:r>
              <a:rPr lang="en-US" sz="1554" err="1">
                <a:solidFill>
                  <a:srgbClr val="FFFFFF"/>
                </a:solidFill>
                <a:latin typeface="Didact Gothic"/>
                <a:ea typeface="Didact Gothic"/>
                <a:cs typeface="Didact Gothic"/>
                <a:sym typeface="Didact Gothic"/>
              </a:rPr>
              <a:t>listopadu</a:t>
            </a:r>
            <a:endParaRPr lang="en-US" sz="1554">
              <a:solidFill>
                <a:srgbClr val="FFFFFF"/>
              </a:solidFill>
              <a:latin typeface="Didact Gothic"/>
              <a:ea typeface="Didact Gothic"/>
              <a:cs typeface="Didact Gothic"/>
              <a:sym typeface="Didact Gothic"/>
            </a:endParaRPr>
          </a:p>
          <a:p>
            <a:pPr marL="0" lvl="0" indent="0" algn="ctr">
              <a:lnSpc>
                <a:spcPts val="2331"/>
              </a:lnSpc>
            </a:pPr>
            <a:r>
              <a:rPr lang="en-US" sz="1554" err="1">
                <a:solidFill>
                  <a:srgbClr val="FFFFFF"/>
                </a:solidFill>
                <a:latin typeface="Didact Gothic"/>
                <a:ea typeface="Didact Gothic"/>
                <a:cs typeface="Didact Gothic"/>
                <a:sym typeface="Didact Gothic"/>
              </a:rPr>
              <a:t>Popis</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Poničeno</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nebo</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zničeno</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okolo</a:t>
            </a:r>
            <a:r>
              <a:rPr lang="en-US" sz="1554">
                <a:solidFill>
                  <a:srgbClr val="FFFFFF"/>
                </a:solidFill>
                <a:latin typeface="Didact Gothic"/>
                <a:ea typeface="Didact Gothic"/>
                <a:cs typeface="Didact Gothic"/>
                <a:sym typeface="Didact Gothic"/>
              </a:rPr>
              <a:t> 23 000 </a:t>
            </a:r>
            <a:r>
              <a:rPr lang="en-US" sz="1554" err="1">
                <a:solidFill>
                  <a:srgbClr val="FFFFFF"/>
                </a:solidFill>
                <a:latin typeface="Didact Gothic"/>
                <a:ea typeface="Didact Gothic"/>
                <a:cs typeface="Didact Gothic"/>
                <a:sym typeface="Didact Gothic"/>
              </a:rPr>
              <a:t>budov</a:t>
            </a:r>
            <a:r>
              <a:rPr lang="en-US" sz="1554">
                <a:solidFill>
                  <a:srgbClr val="FFFFFF"/>
                </a:solidFill>
                <a:latin typeface="Didact Gothic"/>
                <a:ea typeface="Didact Gothic"/>
                <a:cs typeface="Didact Gothic"/>
                <a:sym typeface="Didact Gothic"/>
              </a:rPr>
              <a:t> a 765 033 </a:t>
            </a:r>
            <a:r>
              <a:rPr lang="en-US" sz="1554" err="1">
                <a:solidFill>
                  <a:srgbClr val="FFFFFF"/>
                </a:solidFill>
                <a:latin typeface="Didact Gothic"/>
                <a:ea typeface="Didact Gothic"/>
                <a:cs typeface="Didact Gothic"/>
                <a:sym typeface="Didact Gothic"/>
              </a:rPr>
              <a:t>hektarů</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půdy</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nejhorší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požár</a:t>
            </a:r>
            <a:r>
              <a:rPr lang="en-US" sz="1554">
                <a:solidFill>
                  <a:srgbClr val="FFFFFF"/>
                </a:solidFill>
                <a:latin typeface="Didact Gothic"/>
                <a:ea typeface="Didact Gothic"/>
                <a:cs typeface="Didact Gothic"/>
                <a:sym typeface="Didact Gothic"/>
              </a:rPr>
              <a:t> v </a:t>
            </a:r>
            <a:r>
              <a:rPr lang="en-US" sz="1554" err="1">
                <a:solidFill>
                  <a:srgbClr val="FFFFFF"/>
                </a:solidFill>
                <a:latin typeface="Didact Gothic"/>
                <a:ea typeface="Didact Gothic"/>
                <a:cs typeface="Didact Gothic"/>
                <a:sym typeface="Didact Gothic"/>
              </a:rPr>
              <a:t>dějinách</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Kalifornie</a:t>
            </a:r>
            <a:r>
              <a:rPr lang="en-US" sz="1554">
                <a:solidFill>
                  <a:srgbClr val="FFFFFF"/>
                </a:solidFill>
                <a:latin typeface="Didact Gothic"/>
                <a:ea typeface="Didact Gothic"/>
                <a:cs typeface="Didact Gothic"/>
                <a:sym typeface="Didact Gothic"/>
              </a:rPr>
              <a:t>.</a:t>
            </a:r>
          </a:p>
          <a:p>
            <a:pPr marL="0" lvl="0" indent="0" algn="ctr">
              <a:lnSpc>
                <a:spcPts val="2331"/>
              </a:lnSpc>
            </a:pPr>
            <a:r>
              <a:rPr lang="en-US" sz="1554" err="1">
                <a:solidFill>
                  <a:srgbClr val="FFFFFF"/>
                </a:solidFill>
                <a:latin typeface="Didact Gothic"/>
                <a:ea typeface="Didact Gothic"/>
                <a:cs typeface="Didact Gothic"/>
                <a:sym typeface="Didact Gothic"/>
              </a:rPr>
              <a:t>Důsledek</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Zvýšené</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využití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satelitního</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monitorování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dronů</a:t>
            </a:r>
            <a:r>
              <a:rPr lang="en-US" sz="1554">
                <a:solidFill>
                  <a:srgbClr val="FFFFFF"/>
                </a:solidFill>
                <a:latin typeface="Didact Gothic"/>
                <a:ea typeface="Didact Gothic"/>
                <a:cs typeface="Didact Gothic"/>
                <a:sym typeface="Didact Gothic"/>
              </a:rPr>
              <a:t> a </a:t>
            </a:r>
            <a:r>
              <a:rPr lang="en-US" sz="1554" err="1">
                <a:solidFill>
                  <a:srgbClr val="FFFFFF"/>
                </a:solidFill>
                <a:latin typeface="Didact Gothic"/>
                <a:ea typeface="Didact Gothic"/>
                <a:cs typeface="Didact Gothic"/>
                <a:sym typeface="Didact Gothic"/>
              </a:rPr>
              <a:t>umělé</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inteligence</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při</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prevenci</a:t>
            </a:r>
            <a:r>
              <a:rPr lang="en-US" sz="1554">
                <a:solidFill>
                  <a:srgbClr val="FFFFFF"/>
                </a:solidFill>
                <a:latin typeface="Didact Gothic"/>
                <a:ea typeface="Didact Gothic"/>
                <a:cs typeface="Didact Gothic"/>
                <a:sym typeface="Didact Gothic"/>
              </a:rPr>
              <a:t> a </a:t>
            </a:r>
            <a:r>
              <a:rPr lang="en-US" sz="1554" err="1">
                <a:solidFill>
                  <a:srgbClr val="FFFFFF"/>
                </a:solidFill>
                <a:latin typeface="Didact Gothic"/>
                <a:ea typeface="Didact Gothic"/>
                <a:cs typeface="Didact Gothic"/>
                <a:sym typeface="Didact Gothic"/>
              </a:rPr>
              <a:t>boji</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proti</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lesním</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požárům</a:t>
            </a:r>
            <a:r>
              <a:rPr lang="en-US" sz="1554">
                <a:solidFill>
                  <a:srgbClr val="FFFFFF"/>
                </a:solidFill>
                <a:latin typeface="Didact Gothic"/>
                <a:ea typeface="Didact Gothic"/>
                <a:cs typeface="Didact Gothic"/>
                <a:sym typeface="Didact Gothic"/>
              </a:rPr>
              <a:t>.</a:t>
            </a:r>
          </a:p>
        </p:txBody>
      </p:sp>
      <p:sp>
        <p:nvSpPr>
          <p:cNvPr id="26" name="TextBox 26"/>
          <p:cNvSpPr txBox="1"/>
          <p:nvPr/>
        </p:nvSpPr>
        <p:spPr>
          <a:xfrm>
            <a:off x="15610605" y="3248306"/>
            <a:ext cx="2510413" cy="1645665"/>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Požár v Českém Švýcarsku (2022)</a:t>
            </a:r>
          </a:p>
        </p:txBody>
      </p:sp>
      <p:sp>
        <p:nvSpPr>
          <p:cNvPr id="27" name="TextBox 27"/>
          <p:cNvSpPr txBox="1"/>
          <p:nvPr/>
        </p:nvSpPr>
        <p:spPr>
          <a:xfrm>
            <a:off x="15600865" y="5874694"/>
            <a:ext cx="2510413" cy="2636011"/>
          </a:xfrm>
          <a:prstGeom prst="rect">
            <a:avLst/>
          </a:prstGeom>
        </p:spPr>
        <p:txBody>
          <a:bodyPr lIns="0" tIns="0" rIns="0" bIns="0" rtlCol="0" anchor="t">
            <a:spAutoFit/>
          </a:bodyPr>
          <a:lstStyle/>
          <a:p>
            <a:pPr marL="0" lvl="0" indent="0" algn="ctr">
              <a:lnSpc>
                <a:spcPts val="2331"/>
              </a:lnSpc>
            </a:pPr>
            <a:r>
              <a:rPr lang="en-US" sz="1554">
                <a:solidFill>
                  <a:srgbClr val="FFFFFF"/>
                </a:solidFill>
                <a:latin typeface="Didact Gothic"/>
                <a:ea typeface="Didact Gothic"/>
                <a:cs typeface="Didact Gothic"/>
                <a:sym typeface="Didact Gothic"/>
              </a:rPr>
              <a:t>Trvání: 20 </a:t>
            </a:r>
            <a:r>
              <a:rPr lang="en-US" sz="1554" err="1">
                <a:solidFill>
                  <a:srgbClr val="FFFFFF"/>
                </a:solidFill>
                <a:latin typeface="Didact Gothic"/>
                <a:ea typeface="Didact Gothic"/>
                <a:cs typeface="Didact Gothic"/>
                <a:sym typeface="Didact Gothic"/>
              </a:rPr>
              <a:t>dní</a:t>
            </a:r>
            <a:endParaRPr lang="en-US" sz="1554">
              <a:solidFill>
                <a:srgbClr val="FFFFFF"/>
              </a:solidFill>
              <a:latin typeface="Didact Gothic"/>
              <a:ea typeface="Didact Gothic"/>
              <a:cs typeface="Didact Gothic"/>
              <a:sym typeface="Didact Gothic"/>
            </a:endParaRPr>
          </a:p>
          <a:p>
            <a:pPr marL="0" lvl="0" indent="0" algn="ctr">
              <a:lnSpc>
                <a:spcPts val="2331"/>
              </a:lnSpc>
            </a:pPr>
            <a:r>
              <a:rPr lang="en-US" sz="1554" err="1">
                <a:solidFill>
                  <a:srgbClr val="FFFFFF"/>
                </a:solidFill>
                <a:latin typeface="Didact Gothic"/>
                <a:ea typeface="Didact Gothic"/>
                <a:cs typeface="Didact Gothic"/>
                <a:sym typeface="Didact Gothic"/>
              </a:rPr>
              <a:t>Popis</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Největší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lesní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požár</a:t>
            </a:r>
            <a:r>
              <a:rPr lang="en-US" sz="1554">
                <a:solidFill>
                  <a:srgbClr val="FFFFFF"/>
                </a:solidFill>
                <a:latin typeface="Didact Gothic"/>
                <a:ea typeface="Didact Gothic"/>
                <a:cs typeface="Didact Gothic"/>
                <a:sym typeface="Didact Gothic"/>
              </a:rPr>
              <a:t> v </a:t>
            </a:r>
            <a:r>
              <a:rPr lang="en-US" sz="1554" err="1">
                <a:solidFill>
                  <a:srgbClr val="FFFFFF"/>
                </a:solidFill>
                <a:latin typeface="Didact Gothic"/>
                <a:ea typeface="Didact Gothic"/>
                <a:cs typeface="Didact Gothic"/>
                <a:sym typeface="Didact Gothic"/>
              </a:rPr>
              <a:t>historii</a:t>
            </a:r>
            <a:r>
              <a:rPr lang="en-US" sz="1554">
                <a:solidFill>
                  <a:srgbClr val="FFFFFF"/>
                </a:solidFill>
                <a:latin typeface="Didact Gothic"/>
                <a:ea typeface="Didact Gothic"/>
                <a:cs typeface="Didact Gothic"/>
                <a:sym typeface="Didact Gothic"/>
              </a:rPr>
              <a:t> ČR, </a:t>
            </a:r>
            <a:r>
              <a:rPr lang="en-US" sz="1554" err="1">
                <a:solidFill>
                  <a:srgbClr val="FFFFFF"/>
                </a:solidFill>
                <a:latin typeface="Didact Gothic"/>
                <a:ea typeface="Didact Gothic"/>
                <a:cs typeface="Didact Gothic"/>
                <a:sym typeface="Didact Gothic"/>
              </a:rPr>
              <a:t>zasáhl</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přes</a:t>
            </a:r>
            <a:r>
              <a:rPr lang="en-US" sz="1554">
                <a:solidFill>
                  <a:srgbClr val="FFFFFF"/>
                </a:solidFill>
                <a:latin typeface="Didact Gothic"/>
                <a:ea typeface="Didact Gothic"/>
                <a:cs typeface="Didact Gothic"/>
                <a:sym typeface="Didact Gothic"/>
              </a:rPr>
              <a:t> 1 060 </a:t>
            </a:r>
            <a:r>
              <a:rPr lang="en-US" sz="1554" err="1">
                <a:solidFill>
                  <a:srgbClr val="FFFFFF"/>
                </a:solidFill>
                <a:latin typeface="Didact Gothic"/>
                <a:ea typeface="Didact Gothic"/>
                <a:cs typeface="Didact Gothic"/>
                <a:sym typeface="Didact Gothic"/>
              </a:rPr>
              <a:t>hektarů</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evakuováno</a:t>
            </a:r>
            <a:r>
              <a:rPr lang="en-US" sz="1554">
                <a:solidFill>
                  <a:srgbClr val="FFFFFF"/>
                </a:solidFill>
                <a:latin typeface="Didact Gothic"/>
                <a:ea typeface="Didact Gothic"/>
                <a:cs typeface="Didact Gothic"/>
                <a:sym typeface="Didact Gothic"/>
              </a:rPr>
              <a:t> 450lidí z </a:t>
            </a:r>
            <a:r>
              <a:rPr lang="en-US" sz="1554" err="1">
                <a:solidFill>
                  <a:srgbClr val="FFFFFF"/>
                </a:solidFill>
                <a:latin typeface="Didact Gothic"/>
                <a:ea typeface="Didact Gothic"/>
                <a:cs typeface="Didact Gothic"/>
                <a:sym typeface="Didact Gothic"/>
              </a:rPr>
              <a:t>Hřenska</a:t>
            </a:r>
            <a:r>
              <a:rPr lang="en-US" sz="1554">
                <a:solidFill>
                  <a:srgbClr val="FFFFFF"/>
                </a:solidFill>
                <a:latin typeface="Didact Gothic"/>
                <a:ea typeface="Didact Gothic"/>
                <a:cs typeface="Didact Gothic"/>
                <a:sym typeface="Didact Gothic"/>
              </a:rPr>
              <a:t> a </a:t>
            </a:r>
            <a:r>
              <a:rPr lang="en-US" sz="1554" err="1">
                <a:solidFill>
                  <a:srgbClr val="FFFFFF"/>
                </a:solidFill>
                <a:latin typeface="Didact Gothic"/>
                <a:ea typeface="Didact Gothic"/>
                <a:cs typeface="Didact Gothic"/>
                <a:sym typeface="Didact Gothic"/>
              </a:rPr>
              <a:t>okolí</a:t>
            </a:r>
            <a:r>
              <a:rPr lang="en-US" sz="1554">
                <a:solidFill>
                  <a:srgbClr val="FFFFFF"/>
                </a:solidFill>
                <a:latin typeface="Didact Gothic"/>
                <a:ea typeface="Didact Gothic"/>
                <a:cs typeface="Didact Gothic"/>
                <a:sym typeface="Didact Gothic"/>
              </a:rPr>
              <a:t>.</a:t>
            </a:r>
          </a:p>
          <a:p>
            <a:pPr marL="0" lvl="0" indent="0" algn="ctr">
              <a:lnSpc>
                <a:spcPts val="2331"/>
              </a:lnSpc>
            </a:pPr>
            <a:r>
              <a:rPr lang="en-US" sz="1554" err="1">
                <a:solidFill>
                  <a:srgbClr val="FFFFFF"/>
                </a:solidFill>
                <a:latin typeface="Didact Gothic"/>
                <a:ea typeface="Didact Gothic"/>
                <a:cs typeface="Didact Gothic"/>
                <a:sym typeface="Didact Gothic"/>
              </a:rPr>
              <a:t>Důsledek</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Masivní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zásah</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hasičů</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nasazení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letadel</a:t>
            </a:r>
            <a:r>
              <a:rPr lang="en-US" sz="1554">
                <a:solidFill>
                  <a:srgbClr val="FFFFFF"/>
                </a:solidFill>
                <a:latin typeface="Didact Gothic"/>
                <a:ea typeface="Didact Gothic"/>
                <a:cs typeface="Didact Gothic"/>
                <a:sym typeface="Didact Gothic"/>
              </a:rPr>
              <a:t> a </a:t>
            </a:r>
            <a:r>
              <a:rPr lang="en-US" sz="1554" err="1">
                <a:solidFill>
                  <a:srgbClr val="FFFFFF"/>
                </a:solidFill>
                <a:latin typeface="Didact Gothic"/>
                <a:ea typeface="Didact Gothic"/>
                <a:cs typeface="Didact Gothic"/>
                <a:sym typeface="Didact Gothic"/>
              </a:rPr>
              <a:t>vrtulníků</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zpřísnění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pravidel</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požární</a:t>
            </a:r>
            <a:r>
              <a:rPr lang="en-US" sz="1554">
                <a:solidFill>
                  <a:srgbClr val="FFFFFF"/>
                </a:solidFill>
                <a:latin typeface="Didact Gothic"/>
                <a:ea typeface="Didact Gothic"/>
                <a:cs typeface="Didact Gothic"/>
                <a:sym typeface="Didact Gothic"/>
              </a:rPr>
              <a:t> </a:t>
            </a:r>
            <a:r>
              <a:rPr lang="en-US" sz="1554" err="1">
                <a:solidFill>
                  <a:srgbClr val="FFFFFF"/>
                </a:solidFill>
                <a:latin typeface="Didact Gothic"/>
                <a:ea typeface="Didact Gothic"/>
                <a:cs typeface="Didact Gothic"/>
                <a:sym typeface="Didact Gothic"/>
              </a:rPr>
              <a:t>bezpečnosti</a:t>
            </a:r>
            <a:r>
              <a:rPr lang="en-US" sz="1554">
                <a:solidFill>
                  <a:srgbClr val="FFFFFF"/>
                </a:solidFill>
                <a:latin typeface="Didact Gothic"/>
                <a:ea typeface="Didact Gothic"/>
                <a:cs typeface="Didact Gothic"/>
                <a:sym typeface="Didact Gothic"/>
              </a:rPr>
              <a:t>.</a:t>
            </a:r>
          </a:p>
        </p:txBody>
      </p:sp>
      <p:grpSp>
        <p:nvGrpSpPr>
          <p:cNvPr id="28" name="Group 28"/>
          <p:cNvGrpSpPr/>
          <p:nvPr/>
        </p:nvGrpSpPr>
        <p:grpSpPr>
          <a:xfrm>
            <a:off x="16775588" y="5358069"/>
            <a:ext cx="186753" cy="186753"/>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cs-CZ"/>
            </a:p>
          </p:txBody>
        </p:sp>
      </p:grpSp>
      <p:sp>
        <p:nvSpPr>
          <p:cNvPr id="30" name="TextBox 29">
            <a:extLst>
              <a:ext uri="{FF2B5EF4-FFF2-40B4-BE49-F238E27FC236}">
                <a16:creationId xmlns:a16="http://schemas.microsoft.com/office/drawing/2014/main" id="{3E97EA69-D178-2F06-F1E2-91AAADE22615}"/>
              </a:ext>
            </a:extLst>
          </p:cNvPr>
          <p:cNvSpPr txBox="1"/>
          <p:nvPr/>
        </p:nvSpPr>
        <p:spPr>
          <a:xfrm>
            <a:off x="2978896" y="5874694"/>
            <a:ext cx="3005794" cy="4196149"/>
          </a:xfrm>
          <a:prstGeom prst="rect">
            <a:avLst/>
          </a:prstGeom>
          <a:noFill/>
        </p:spPr>
        <p:txBody>
          <a:bodyPr wrap="square" rtlCol="0">
            <a:spAutoFit/>
          </a:bodyPr>
          <a:lstStyle/>
          <a:p>
            <a:pPr marL="0" lvl="0" indent="0" algn="ctr">
              <a:lnSpc>
                <a:spcPts val="2331"/>
              </a:lnSpc>
            </a:pPr>
            <a:r>
              <a:rPr lang="en-US" sz="1550">
                <a:solidFill>
                  <a:srgbClr val="FFFFFF"/>
                </a:solidFill>
                <a:latin typeface="Didact Gothic"/>
                <a:ea typeface="Didact Gothic"/>
                <a:cs typeface="Didact Gothic"/>
                <a:sym typeface="Didact Gothic"/>
              </a:rPr>
              <a:t>Trvání: 4 </a:t>
            </a:r>
            <a:r>
              <a:rPr lang="en-US" sz="1550" err="1">
                <a:solidFill>
                  <a:srgbClr val="FFFFFF"/>
                </a:solidFill>
                <a:latin typeface="Didact Gothic"/>
                <a:ea typeface="Didact Gothic"/>
                <a:cs typeface="Didact Gothic"/>
                <a:sym typeface="Didact Gothic"/>
              </a:rPr>
              <a:t>dny</a:t>
            </a:r>
            <a:r>
              <a:rPr lang="en-US" sz="1550">
                <a:solidFill>
                  <a:srgbClr val="FFFFFF"/>
                </a:solidFill>
                <a:latin typeface="Didact Gothic"/>
                <a:ea typeface="Didact Gothic"/>
                <a:cs typeface="Didact Gothic"/>
                <a:sym typeface="Didact Gothic"/>
              </a:rPr>
              <a:t> </a:t>
            </a:r>
            <a:endParaRPr lang="cs-CZ" sz="1550">
              <a:solidFill>
                <a:srgbClr val="FFFFFF"/>
              </a:solidFill>
              <a:latin typeface="Didact Gothic"/>
              <a:ea typeface="Didact Gothic"/>
              <a:cs typeface="Didact Gothic"/>
              <a:sym typeface="Didact Gothic"/>
            </a:endParaRPr>
          </a:p>
          <a:p>
            <a:pPr marL="0" lvl="0" indent="0" algn="ctr">
              <a:lnSpc>
                <a:spcPts val="2331"/>
              </a:lnSpc>
            </a:pPr>
            <a:r>
              <a:rPr lang="en-US" sz="1550" err="1">
                <a:solidFill>
                  <a:srgbClr val="FFFFFF"/>
                </a:solidFill>
                <a:latin typeface="Didact Gothic"/>
                <a:ea typeface="Didact Gothic"/>
                <a:cs typeface="Didact Gothic"/>
                <a:sym typeface="Didact Gothic"/>
              </a:rPr>
              <a:t>Popis</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Zničil</a:t>
            </a:r>
            <a:r>
              <a:rPr lang="en-US" sz="1550">
                <a:solidFill>
                  <a:srgbClr val="FFFFFF"/>
                </a:solidFill>
                <a:latin typeface="Didact Gothic"/>
                <a:ea typeface="Didact Gothic"/>
                <a:cs typeface="Didact Gothic"/>
                <a:sym typeface="Didact Gothic"/>
              </a:rPr>
              <a:t> 13 200 </a:t>
            </a:r>
            <a:r>
              <a:rPr lang="en-US" sz="1550" err="1">
                <a:solidFill>
                  <a:srgbClr val="FFFFFF"/>
                </a:solidFill>
                <a:latin typeface="Didact Gothic"/>
                <a:ea typeface="Didact Gothic"/>
                <a:cs typeface="Didact Gothic"/>
                <a:sym typeface="Didact Gothic"/>
              </a:rPr>
              <a:t>domů</a:t>
            </a:r>
            <a:r>
              <a:rPr lang="en-US" sz="1550">
                <a:solidFill>
                  <a:srgbClr val="FFFFFF"/>
                </a:solidFill>
                <a:latin typeface="Didact Gothic"/>
                <a:ea typeface="Didact Gothic"/>
                <a:cs typeface="Didact Gothic"/>
                <a:sym typeface="Didact Gothic"/>
              </a:rPr>
              <a:t>, 87 </a:t>
            </a:r>
            <a:r>
              <a:rPr lang="en-US" sz="1550" err="1">
                <a:solidFill>
                  <a:srgbClr val="FFFFFF"/>
                </a:solidFill>
                <a:latin typeface="Didact Gothic"/>
                <a:ea typeface="Didact Gothic"/>
                <a:cs typeface="Didact Gothic"/>
                <a:sym typeface="Didact Gothic"/>
              </a:rPr>
              <a:t>chrámů</a:t>
            </a:r>
            <a:r>
              <a:rPr lang="en-US" sz="1550">
                <a:solidFill>
                  <a:srgbClr val="FFFFFF"/>
                </a:solidFill>
                <a:latin typeface="Didact Gothic"/>
                <a:ea typeface="Didact Gothic"/>
                <a:cs typeface="Didact Gothic"/>
                <a:sym typeface="Didact Gothic"/>
              </a:rPr>
              <a:t>, 6 </a:t>
            </a:r>
            <a:r>
              <a:rPr lang="en-US" sz="1550" err="1">
                <a:solidFill>
                  <a:srgbClr val="FFFFFF"/>
                </a:solidFill>
                <a:latin typeface="Didact Gothic"/>
                <a:ea typeface="Didact Gothic"/>
                <a:cs typeface="Didact Gothic"/>
                <a:sym typeface="Didact Gothic"/>
              </a:rPr>
              <a:t>kaplí</a:t>
            </a:r>
            <a:r>
              <a:rPr lang="en-US" sz="1550">
                <a:solidFill>
                  <a:srgbClr val="FFFFFF"/>
                </a:solidFill>
                <a:latin typeface="Didact Gothic"/>
                <a:ea typeface="Didact Gothic"/>
                <a:cs typeface="Didact Gothic"/>
                <a:sym typeface="Didact Gothic"/>
              </a:rPr>
              <a:t> a 44 </a:t>
            </a:r>
            <a:r>
              <a:rPr lang="en-US" sz="1550" err="1">
                <a:solidFill>
                  <a:srgbClr val="FFFFFF"/>
                </a:solidFill>
                <a:latin typeface="Didact Gothic"/>
                <a:ea typeface="Didact Gothic"/>
                <a:cs typeface="Didact Gothic"/>
                <a:sym typeface="Didact Gothic"/>
              </a:rPr>
              <a:t>cechovních</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sídel</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Královskou</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burzu</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původní</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katedrálu</a:t>
            </a:r>
            <a:r>
              <a:rPr lang="en-US" sz="1550">
                <a:solidFill>
                  <a:srgbClr val="FFFFFF"/>
                </a:solidFill>
                <a:latin typeface="Didact Gothic"/>
                <a:ea typeface="Didact Gothic"/>
                <a:cs typeface="Didact Gothic"/>
                <a:sym typeface="Didact Gothic"/>
              </a:rPr>
              <a:t> svatého </a:t>
            </a:r>
            <a:r>
              <a:rPr lang="en-US" sz="1550" err="1">
                <a:solidFill>
                  <a:srgbClr val="FFFFFF"/>
                </a:solidFill>
                <a:latin typeface="Didact Gothic"/>
                <a:ea typeface="Didact Gothic"/>
                <a:cs typeface="Didact Gothic"/>
                <a:sym typeface="Didact Gothic"/>
              </a:rPr>
              <a:t>Pavla</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městské</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vězení</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čtyři</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mosty</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tři</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městské</a:t>
            </a:r>
            <a:r>
              <a:rPr lang="en-US" sz="1550">
                <a:solidFill>
                  <a:srgbClr val="FFFFFF"/>
                </a:solidFill>
                <a:latin typeface="Didact Gothic"/>
                <a:ea typeface="Didact Gothic"/>
                <a:cs typeface="Didact Gothic"/>
                <a:sym typeface="Didact Gothic"/>
              </a:rPr>
              <a:t> brány a </a:t>
            </a:r>
            <a:r>
              <a:rPr lang="en-US" sz="1550" err="1">
                <a:solidFill>
                  <a:srgbClr val="FFFFFF"/>
                </a:solidFill>
                <a:latin typeface="Didact Gothic"/>
                <a:ea typeface="Didact Gothic"/>
                <a:cs typeface="Didact Gothic"/>
                <a:sym typeface="Didact Gothic"/>
              </a:rPr>
              <a:t>domovy</a:t>
            </a:r>
            <a:r>
              <a:rPr lang="en-US" sz="1550">
                <a:solidFill>
                  <a:srgbClr val="FFFFFF"/>
                </a:solidFill>
                <a:latin typeface="Didact Gothic"/>
                <a:ea typeface="Didact Gothic"/>
                <a:cs typeface="Didact Gothic"/>
                <a:sym typeface="Didact Gothic"/>
              </a:rPr>
              <a:t> 100 000 </a:t>
            </a:r>
            <a:r>
              <a:rPr lang="en-US" sz="1550" err="1">
                <a:solidFill>
                  <a:srgbClr val="FFFFFF"/>
                </a:solidFill>
                <a:latin typeface="Didact Gothic"/>
                <a:ea typeface="Didact Gothic"/>
                <a:cs typeface="Didact Gothic"/>
                <a:sym typeface="Didact Gothic"/>
              </a:rPr>
              <a:t>lidí</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což</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byla</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jedna</a:t>
            </a:r>
            <a:r>
              <a:rPr lang="en-US" sz="1550">
                <a:solidFill>
                  <a:srgbClr val="FFFFFF"/>
                </a:solidFill>
                <a:latin typeface="Didact Gothic"/>
                <a:ea typeface="Didact Gothic"/>
                <a:cs typeface="Didact Gothic"/>
                <a:sym typeface="Didact Gothic"/>
              </a:rPr>
              <a:t> sestina </a:t>
            </a:r>
            <a:r>
              <a:rPr lang="en-US" sz="1550" err="1">
                <a:solidFill>
                  <a:srgbClr val="FFFFFF"/>
                </a:solidFill>
                <a:latin typeface="Didact Gothic"/>
                <a:ea typeface="Didact Gothic"/>
                <a:cs typeface="Didact Gothic"/>
                <a:sym typeface="Didact Gothic"/>
              </a:rPr>
              <a:t>obyvatel</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města</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Počet</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obětí</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požáru</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není</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přesně</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znám</a:t>
            </a:r>
            <a:r>
              <a:rPr lang="en-US" sz="1550">
                <a:solidFill>
                  <a:srgbClr val="FFFFFF"/>
                </a:solidFill>
                <a:latin typeface="Didact Gothic"/>
                <a:ea typeface="Didact Gothic"/>
                <a:cs typeface="Didact Gothic"/>
                <a:sym typeface="Didact Gothic"/>
              </a:rPr>
              <a:t>.</a:t>
            </a:r>
            <a:endParaRPr lang="cs-CZ" sz="1550">
              <a:solidFill>
                <a:srgbClr val="FFFFFF"/>
              </a:solidFill>
              <a:latin typeface="Didact Gothic"/>
              <a:ea typeface="Didact Gothic"/>
              <a:cs typeface="Didact Gothic"/>
              <a:sym typeface="Didact Gothic"/>
            </a:endParaRPr>
          </a:p>
          <a:p>
            <a:pPr marL="0" lvl="0" indent="0" algn="ctr">
              <a:lnSpc>
                <a:spcPts val="2331"/>
              </a:lnSpc>
            </a:pP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Důsledek</a:t>
            </a:r>
            <a:r>
              <a:rPr lang="en-US" sz="1550">
                <a:solidFill>
                  <a:srgbClr val="FFFFFF"/>
                </a:solidFill>
                <a:latin typeface="Didact Gothic"/>
                <a:ea typeface="Didact Gothic"/>
                <a:cs typeface="Didact Gothic"/>
                <a:sym typeface="Didact Gothic"/>
              </a:rPr>
              <a:t>: V </a:t>
            </a:r>
            <a:r>
              <a:rPr lang="en-US" sz="1550" err="1">
                <a:solidFill>
                  <a:srgbClr val="FFFFFF"/>
                </a:solidFill>
                <a:latin typeface="Didact Gothic"/>
                <a:ea typeface="Didact Gothic"/>
                <a:cs typeface="Didact Gothic"/>
                <a:sym typeface="Didact Gothic"/>
              </a:rPr>
              <a:t>důsledku</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požáru</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došlo</a:t>
            </a:r>
            <a:r>
              <a:rPr lang="en-US" sz="1550">
                <a:solidFill>
                  <a:srgbClr val="FFFFFF"/>
                </a:solidFill>
                <a:latin typeface="Didact Gothic"/>
                <a:ea typeface="Didact Gothic"/>
                <a:cs typeface="Didact Gothic"/>
                <a:sym typeface="Didact Gothic"/>
              </a:rPr>
              <a:t> k </a:t>
            </a:r>
            <a:r>
              <a:rPr lang="en-US" sz="1550" err="1">
                <a:solidFill>
                  <a:srgbClr val="FFFFFF"/>
                </a:solidFill>
                <a:latin typeface="Didact Gothic"/>
                <a:ea typeface="Didact Gothic"/>
                <a:cs typeface="Didact Gothic"/>
                <a:sym typeface="Didact Gothic"/>
              </a:rPr>
              <a:t>přestavbě</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Londýna</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při</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které</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byla</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vybudována</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nová</a:t>
            </a:r>
            <a:r>
              <a:rPr lang="en-US" sz="1550">
                <a:solidFill>
                  <a:srgbClr val="FFFFFF"/>
                </a:solidFill>
                <a:latin typeface="Didact Gothic"/>
                <a:ea typeface="Didact Gothic"/>
                <a:cs typeface="Didact Gothic"/>
                <a:sym typeface="Didact Gothic"/>
              </a:rPr>
              <a:t> </a:t>
            </a:r>
            <a:r>
              <a:rPr lang="en-US" sz="1550" err="1">
                <a:solidFill>
                  <a:srgbClr val="FFFFFF"/>
                </a:solidFill>
                <a:latin typeface="Didact Gothic"/>
                <a:ea typeface="Didact Gothic"/>
                <a:cs typeface="Didact Gothic"/>
                <a:sym typeface="Didact Gothic"/>
              </a:rPr>
              <a:t>katedrála</a:t>
            </a:r>
            <a:r>
              <a:rPr lang="en-US" sz="1550">
                <a:solidFill>
                  <a:srgbClr val="FFFFFF"/>
                </a:solidFill>
                <a:latin typeface="Didact Gothic"/>
                <a:ea typeface="Didact Gothic"/>
                <a:cs typeface="Didact Gothic"/>
                <a:sym typeface="Didact Gothic"/>
              </a:rPr>
              <a:t> svatého Pavl</a:t>
            </a:r>
            <a:r>
              <a:rPr lang="cs-CZ" sz="1550">
                <a:solidFill>
                  <a:srgbClr val="FFFFFF"/>
                </a:solidFill>
                <a:latin typeface="Didact Gothic"/>
                <a:ea typeface="Didact Gothic"/>
                <a:cs typeface="Didact Gothic"/>
                <a:sym typeface="Didact Gothic"/>
              </a:rPr>
              <a:t>a.</a:t>
            </a:r>
            <a:endParaRPr lang="en-US" sz="1550">
              <a:solidFill>
                <a:srgbClr val="FFFFFF"/>
              </a:solidFill>
              <a:latin typeface="Didact Gothic"/>
              <a:ea typeface="Didact Gothic"/>
              <a:cs typeface="Didact Gothic"/>
              <a:sym typeface="Didact Gothic"/>
              <a:hlinkClick r:id="rId3" tooltip="https://docs.google.com/spreadsheets/d/1DUF2isFWsqVSYhbaACYtbgcLi_YjDqpE3GLQIVgkKQg/edit#gid=69851113"/>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1718"/>
        </a:solidFill>
        <a:effectLst/>
      </p:bgPr>
    </p:bg>
    <p:spTree>
      <p:nvGrpSpPr>
        <p:cNvPr id="1" name=""/>
        <p:cNvGrpSpPr/>
        <p:nvPr/>
      </p:nvGrpSpPr>
      <p:grpSpPr>
        <a:xfrm>
          <a:off x="0" y="0"/>
          <a:ext cx="0" cy="0"/>
          <a:chOff x="0" y="0"/>
          <a:chExt cx="0" cy="0"/>
        </a:xfrm>
      </p:grpSpPr>
      <p:sp>
        <p:nvSpPr>
          <p:cNvPr id="2" name="Freeform 2"/>
          <p:cNvSpPr/>
          <p:nvPr/>
        </p:nvSpPr>
        <p:spPr>
          <a:xfrm>
            <a:off x="7252545" y="166303"/>
            <a:ext cx="3510415" cy="4088746"/>
          </a:xfrm>
          <a:custGeom>
            <a:avLst/>
            <a:gdLst/>
            <a:ahLst/>
            <a:cxnLst/>
            <a:rect l="l" t="t" r="r" b="b"/>
            <a:pathLst>
              <a:path w="3510415" h="4088746">
                <a:moveTo>
                  <a:pt x="0" y="0"/>
                </a:moveTo>
                <a:lnTo>
                  <a:pt x="3510415" y="0"/>
                </a:lnTo>
                <a:lnTo>
                  <a:pt x="3510415" y="4088746"/>
                </a:lnTo>
                <a:lnTo>
                  <a:pt x="0" y="4088746"/>
                </a:lnTo>
                <a:lnTo>
                  <a:pt x="0" y="0"/>
                </a:lnTo>
                <a:close/>
              </a:path>
            </a:pathLst>
          </a:custGeom>
          <a:blipFill>
            <a:blip r:embed="rId2"/>
            <a:stretch>
              <a:fillRect t="-4067"/>
            </a:stretch>
          </a:blipFill>
        </p:spPr>
        <p:txBody>
          <a:bodyPr/>
          <a:lstStyle/>
          <a:p>
            <a:endParaRPr lang="cs-CZ"/>
          </a:p>
        </p:txBody>
      </p:sp>
      <p:sp>
        <p:nvSpPr>
          <p:cNvPr id="3" name="Freeform 3"/>
          <p:cNvSpPr/>
          <p:nvPr/>
        </p:nvSpPr>
        <p:spPr>
          <a:xfrm>
            <a:off x="1022812" y="166303"/>
            <a:ext cx="5343860" cy="4088746"/>
          </a:xfrm>
          <a:custGeom>
            <a:avLst/>
            <a:gdLst/>
            <a:ahLst/>
            <a:cxnLst/>
            <a:rect l="l" t="t" r="r" b="b"/>
            <a:pathLst>
              <a:path w="5343860" h="4088746">
                <a:moveTo>
                  <a:pt x="0" y="0"/>
                </a:moveTo>
                <a:lnTo>
                  <a:pt x="5343860" y="0"/>
                </a:lnTo>
                <a:lnTo>
                  <a:pt x="5343860" y="4088746"/>
                </a:lnTo>
                <a:lnTo>
                  <a:pt x="0" y="4088746"/>
                </a:lnTo>
                <a:lnTo>
                  <a:pt x="0" y="0"/>
                </a:lnTo>
                <a:close/>
              </a:path>
            </a:pathLst>
          </a:custGeom>
          <a:blipFill>
            <a:blip r:embed="rId3"/>
            <a:stretch>
              <a:fillRect t="-4067"/>
            </a:stretch>
          </a:blipFill>
        </p:spPr>
        <p:txBody>
          <a:bodyPr/>
          <a:lstStyle/>
          <a:p>
            <a:endParaRPr lang="cs-CZ"/>
          </a:p>
        </p:txBody>
      </p:sp>
      <p:sp>
        <p:nvSpPr>
          <p:cNvPr id="4" name="Freeform 4"/>
          <p:cNvSpPr/>
          <p:nvPr/>
        </p:nvSpPr>
        <p:spPr>
          <a:xfrm>
            <a:off x="11648785" y="166303"/>
            <a:ext cx="5610515" cy="4090362"/>
          </a:xfrm>
          <a:custGeom>
            <a:avLst/>
            <a:gdLst/>
            <a:ahLst/>
            <a:cxnLst/>
            <a:rect l="l" t="t" r="r" b="b"/>
            <a:pathLst>
              <a:path w="5610515" h="4090362">
                <a:moveTo>
                  <a:pt x="0" y="0"/>
                </a:moveTo>
                <a:lnTo>
                  <a:pt x="5610515" y="0"/>
                </a:lnTo>
                <a:lnTo>
                  <a:pt x="5610515" y="4090362"/>
                </a:lnTo>
                <a:lnTo>
                  <a:pt x="0" y="4090362"/>
                </a:lnTo>
                <a:lnTo>
                  <a:pt x="0" y="0"/>
                </a:lnTo>
                <a:close/>
              </a:path>
            </a:pathLst>
          </a:custGeom>
          <a:blipFill>
            <a:blip r:embed="rId4"/>
            <a:stretch>
              <a:fillRect t="-4026" r="-12264"/>
            </a:stretch>
          </a:blipFill>
        </p:spPr>
        <p:txBody>
          <a:bodyPr/>
          <a:lstStyle/>
          <a:p>
            <a:endParaRPr lang="cs-CZ"/>
          </a:p>
        </p:txBody>
      </p:sp>
      <p:grpSp>
        <p:nvGrpSpPr>
          <p:cNvPr id="5" name="Group 5"/>
          <p:cNvGrpSpPr/>
          <p:nvPr/>
        </p:nvGrpSpPr>
        <p:grpSpPr>
          <a:xfrm>
            <a:off x="1022812" y="5301352"/>
            <a:ext cx="5343860" cy="3808032"/>
            <a:chOff x="0" y="0"/>
            <a:chExt cx="7676978" cy="5470610"/>
          </a:xfrm>
        </p:grpSpPr>
        <p:sp>
          <p:nvSpPr>
            <p:cNvPr id="6" name="Freeform 6"/>
            <p:cNvSpPr/>
            <p:nvPr/>
          </p:nvSpPr>
          <p:spPr>
            <a:xfrm>
              <a:off x="0" y="0"/>
              <a:ext cx="7676978" cy="5470610"/>
            </a:xfrm>
            <a:custGeom>
              <a:avLst/>
              <a:gdLst/>
              <a:ahLst/>
              <a:cxnLst/>
              <a:rect l="l" t="t" r="r" b="b"/>
              <a:pathLst>
                <a:path w="7676978" h="5470610">
                  <a:moveTo>
                    <a:pt x="0" y="0"/>
                  </a:moveTo>
                  <a:lnTo>
                    <a:pt x="7676978" y="0"/>
                  </a:lnTo>
                  <a:lnTo>
                    <a:pt x="7676978" y="5470610"/>
                  </a:lnTo>
                  <a:lnTo>
                    <a:pt x="0" y="5470610"/>
                  </a:lnTo>
                  <a:close/>
                </a:path>
              </a:pathLst>
            </a:custGeom>
            <a:blipFill>
              <a:blip r:embed="rId5"/>
              <a:stretch>
                <a:fillRect l="-1835" t="-14252" r="-1835"/>
              </a:stretch>
            </a:blipFill>
          </p:spPr>
          <p:txBody>
            <a:bodyPr/>
            <a:lstStyle/>
            <a:p>
              <a:endParaRPr lang="cs-CZ"/>
            </a:p>
          </p:txBody>
        </p:sp>
      </p:grpSp>
      <p:sp>
        <p:nvSpPr>
          <p:cNvPr id="7" name="Freeform 7"/>
          <p:cNvSpPr/>
          <p:nvPr/>
        </p:nvSpPr>
        <p:spPr>
          <a:xfrm>
            <a:off x="7103736" y="5302968"/>
            <a:ext cx="3808032" cy="3808032"/>
          </a:xfrm>
          <a:custGeom>
            <a:avLst/>
            <a:gdLst/>
            <a:ahLst/>
            <a:cxnLst/>
            <a:rect l="l" t="t" r="r" b="b"/>
            <a:pathLst>
              <a:path w="3808032" h="3808032">
                <a:moveTo>
                  <a:pt x="0" y="0"/>
                </a:moveTo>
                <a:lnTo>
                  <a:pt x="3808032" y="0"/>
                </a:lnTo>
                <a:lnTo>
                  <a:pt x="3808032" y="3808032"/>
                </a:lnTo>
                <a:lnTo>
                  <a:pt x="0" y="3808032"/>
                </a:lnTo>
                <a:lnTo>
                  <a:pt x="0" y="0"/>
                </a:lnTo>
                <a:close/>
              </a:path>
            </a:pathLst>
          </a:custGeom>
          <a:blipFill>
            <a:blip r:embed="rId6"/>
            <a:stretch>
              <a:fillRect/>
            </a:stretch>
          </a:blipFill>
        </p:spPr>
        <p:txBody>
          <a:bodyPr/>
          <a:lstStyle/>
          <a:p>
            <a:endParaRPr lang="cs-CZ"/>
          </a:p>
        </p:txBody>
      </p:sp>
      <p:sp>
        <p:nvSpPr>
          <p:cNvPr id="8" name="Freeform 8"/>
          <p:cNvSpPr/>
          <p:nvPr/>
        </p:nvSpPr>
        <p:spPr>
          <a:xfrm>
            <a:off x="11693517" y="5301352"/>
            <a:ext cx="5565783" cy="3808032"/>
          </a:xfrm>
          <a:custGeom>
            <a:avLst/>
            <a:gdLst/>
            <a:ahLst/>
            <a:cxnLst/>
            <a:rect l="l" t="t" r="r" b="b"/>
            <a:pathLst>
              <a:path w="5565783" h="3808032">
                <a:moveTo>
                  <a:pt x="0" y="0"/>
                </a:moveTo>
                <a:lnTo>
                  <a:pt x="5565783" y="0"/>
                </a:lnTo>
                <a:lnTo>
                  <a:pt x="5565783" y="3808032"/>
                </a:lnTo>
                <a:lnTo>
                  <a:pt x="0" y="3808032"/>
                </a:lnTo>
                <a:lnTo>
                  <a:pt x="0" y="0"/>
                </a:lnTo>
                <a:close/>
              </a:path>
            </a:pathLst>
          </a:custGeom>
          <a:blipFill>
            <a:blip r:embed="rId7"/>
            <a:stretch>
              <a:fillRect r="-21633"/>
            </a:stretch>
          </a:blipFill>
        </p:spPr>
        <p:txBody>
          <a:bodyPr/>
          <a:lstStyle/>
          <a:p>
            <a:endParaRPr lang="cs-CZ"/>
          </a:p>
        </p:txBody>
      </p:sp>
      <p:sp>
        <p:nvSpPr>
          <p:cNvPr id="9" name="TextBox 9"/>
          <p:cNvSpPr txBox="1"/>
          <p:nvPr/>
        </p:nvSpPr>
        <p:spPr>
          <a:xfrm>
            <a:off x="2025510" y="4361440"/>
            <a:ext cx="2507700" cy="816087"/>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Velký požár Říma (64 n. l.)</a:t>
            </a:r>
          </a:p>
        </p:txBody>
      </p:sp>
      <p:sp>
        <p:nvSpPr>
          <p:cNvPr id="10" name="TextBox 10"/>
          <p:cNvSpPr txBox="1"/>
          <p:nvPr/>
        </p:nvSpPr>
        <p:spPr>
          <a:xfrm>
            <a:off x="7570669" y="4361440"/>
            <a:ext cx="2874166" cy="816087"/>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Velký požár v Londýně (1666)</a:t>
            </a:r>
          </a:p>
        </p:txBody>
      </p:sp>
      <p:sp>
        <p:nvSpPr>
          <p:cNvPr id="11" name="TextBox 11"/>
          <p:cNvSpPr txBox="1"/>
          <p:nvPr/>
        </p:nvSpPr>
        <p:spPr>
          <a:xfrm>
            <a:off x="13647876" y="4361440"/>
            <a:ext cx="2510413" cy="816087"/>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Požár v Chicagu (1871)</a:t>
            </a:r>
          </a:p>
        </p:txBody>
      </p:sp>
      <p:sp>
        <p:nvSpPr>
          <p:cNvPr id="12" name="TextBox 12"/>
          <p:cNvSpPr txBox="1"/>
          <p:nvPr/>
        </p:nvSpPr>
        <p:spPr>
          <a:xfrm>
            <a:off x="1335183" y="9215775"/>
            <a:ext cx="3888353" cy="816087"/>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Požár Národního divadla v Praze (1881)</a:t>
            </a:r>
          </a:p>
        </p:txBody>
      </p:sp>
      <p:sp>
        <p:nvSpPr>
          <p:cNvPr id="13" name="TextBox 13"/>
          <p:cNvSpPr txBox="1"/>
          <p:nvPr/>
        </p:nvSpPr>
        <p:spPr>
          <a:xfrm>
            <a:off x="7342727" y="9215775"/>
            <a:ext cx="3330050" cy="816087"/>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Lesní požáry v Kalifornii (2018)</a:t>
            </a:r>
          </a:p>
        </p:txBody>
      </p:sp>
      <p:sp>
        <p:nvSpPr>
          <p:cNvPr id="14" name="TextBox 14"/>
          <p:cNvSpPr txBox="1"/>
          <p:nvPr/>
        </p:nvSpPr>
        <p:spPr>
          <a:xfrm>
            <a:off x="13256228" y="9215775"/>
            <a:ext cx="3293710" cy="816087"/>
          </a:xfrm>
          <a:prstGeom prst="rect">
            <a:avLst/>
          </a:prstGeom>
        </p:spPr>
        <p:txBody>
          <a:bodyPr lIns="0" tIns="0" rIns="0" bIns="0" rtlCol="0" anchor="t">
            <a:spAutoFit/>
          </a:bodyPr>
          <a:lstStyle/>
          <a:p>
            <a:pPr marL="0" lvl="0" indent="0" algn="ctr">
              <a:lnSpc>
                <a:spcPts val="3331"/>
              </a:lnSpc>
            </a:pPr>
            <a:r>
              <a:rPr lang="en-US" sz="2562">
                <a:solidFill>
                  <a:srgbClr val="FFFFFF"/>
                </a:solidFill>
                <a:latin typeface="Cantata One"/>
                <a:ea typeface="Cantata One"/>
                <a:cs typeface="Cantata One"/>
                <a:sym typeface="Cantata One"/>
              </a:rPr>
              <a:t>Požár v Českém Švýcarsku (2022)</a:t>
            </a:r>
          </a:p>
        </p:txBody>
      </p:sp>
    </p:spTree>
  </p:cSld>
  <p:clrMapOvr>
    <a:masterClrMapping/>
  </p:clrMapOvr>
  <p:transition spd="slow">
    <p:cover dir="d"/>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00000"/>
        </a:solidFill>
        <a:effectLst/>
      </p:bgPr>
    </p:bg>
    <p:spTree>
      <p:nvGrpSpPr>
        <p:cNvPr id="1" name=""/>
        <p:cNvGrpSpPr/>
        <p:nvPr/>
      </p:nvGrpSpPr>
      <p:grpSpPr>
        <a:xfrm>
          <a:off x="0" y="0"/>
          <a:ext cx="0" cy="0"/>
          <a:chOff x="0" y="0"/>
          <a:chExt cx="0" cy="0"/>
        </a:xfrm>
      </p:grpSpPr>
      <p:sp>
        <p:nvSpPr>
          <p:cNvPr id="2" name="AutoShape 2"/>
          <p:cNvSpPr/>
          <p:nvPr/>
        </p:nvSpPr>
        <p:spPr>
          <a:xfrm>
            <a:off x="1028700" y="4076700"/>
            <a:ext cx="3810000" cy="5181600"/>
          </a:xfrm>
          <a:prstGeom prst="rect">
            <a:avLst/>
          </a:prstGeom>
          <a:solidFill>
            <a:srgbClr val="FFFFFF"/>
          </a:solidFill>
        </p:spPr>
        <p:txBody>
          <a:bodyPr/>
          <a:lstStyle/>
          <a:p>
            <a:endParaRPr lang="cs-CZ"/>
          </a:p>
        </p:txBody>
      </p:sp>
      <p:sp>
        <p:nvSpPr>
          <p:cNvPr id="3" name="AutoShape 3"/>
          <p:cNvSpPr/>
          <p:nvPr/>
        </p:nvSpPr>
        <p:spPr>
          <a:xfrm>
            <a:off x="5143500" y="4076700"/>
            <a:ext cx="3810000" cy="5181600"/>
          </a:xfrm>
          <a:prstGeom prst="rect">
            <a:avLst/>
          </a:prstGeom>
          <a:solidFill>
            <a:srgbClr val="FFFFFF"/>
          </a:solidFill>
        </p:spPr>
        <p:txBody>
          <a:bodyPr/>
          <a:lstStyle/>
          <a:p>
            <a:endParaRPr lang="cs-CZ"/>
          </a:p>
        </p:txBody>
      </p:sp>
      <p:sp>
        <p:nvSpPr>
          <p:cNvPr id="4" name="AutoShape 4"/>
          <p:cNvSpPr/>
          <p:nvPr/>
        </p:nvSpPr>
        <p:spPr>
          <a:xfrm>
            <a:off x="9296400" y="4076700"/>
            <a:ext cx="3810000" cy="5181600"/>
          </a:xfrm>
          <a:prstGeom prst="rect">
            <a:avLst/>
          </a:prstGeom>
          <a:solidFill>
            <a:srgbClr val="FFFFFF"/>
          </a:solidFill>
        </p:spPr>
        <p:txBody>
          <a:bodyPr/>
          <a:lstStyle/>
          <a:p>
            <a:endParaRPr lang="cs-CZ"/>
          </a:p>
        </p:txBody>
      </p:sp>
      <p:sp>
        <p:nvSpPr>
          <p:cNvPr id="5" name="AutoShape 5"/>
          <p:cNvSpPr/>
          <p:nvPr/>
        </p:nvSpPr>
        <p:spPr>
          <a:xfrm>
            <a:off x="13449300" y="4076700"/>
            <a:ext cx="3810000" cy="5181600"/>
          </a:xfrm>
          <a:prstGeom prst="rect">
            <a:avLst/>
          </a:prstGeom>
          <a:solidFill>
            <a:srgbClr val="FFFFFF"/>
          </a:solidFill>
        </p:spPr>
        <p:txBody>
          <a:bodyPr/>
          <a:lstStyle/>
          <a:p>
            <a:endParaRPr lang="cs-CZ"/>
          </a:p>
        </p:txBody>
      </p:sp>
      <p:sp>
        <p:nvSpPr>
          <p:cNvPr id="6" name="AutoShape 6"/>
          <p:cNvSpPr/>
          <p:nvPr/>
        </p:nvSpPr>
        <p:spPr>
          <a:xfrm>
            <a:off x="1545771" y="5495731"/>
            <a:ext cx="2775857" cy="65314"/>
          </a:xfrm>
          <a:prstGeom prst="rect">
            <a:avLst/>
          </a:prstGeom>
          <a:solidFill>
            <a:srgbClr val="371A17"/>
          </a:solidFill>
        </p:spPr>
        <p:txBody>
          <a:bodyPr/>
          <a:lstStyle/>
          <a:p>
            <a:endParaRPr lang="cs-CZ"/>
          </a:p>
        </p:txBody>
      </p:sp>
      <p:sp>
        <p:nvSpPr>
          <p:cNvPr id="7" name="AutoShape 7"/>
          <p:cNvSpPr/>
          <p:nvPr/>
        </p:nvSpPr>
        <p:spPr>
          <a:xfrm>
            <a:off x="5659209" y="5495731"/>
            <a:ext cx="2775857" cy="65314"/>
          </a:xfrm>
          <a:prstGeom prst="rect">
            <a:avLst/>
          </a:prstGeom>
          <a:solidFill>
            <a:srgbClr val="371A17"/>
          </a:solidFill>
        </p:spPr>
        <p:txBody>
          <a:bodyPr/>
          <a:lstStyle/>
          <a:p>
            <a:endParaRPr lang="cs-CZ"/>
          </a:p>
        </p:txBody>
      </p:sp>
      <p:sp>
        <p:nvSpPr>
          <p:cNvPr id="8" name="AutoShape 8"/>
          <p:cNvSpPr/>
          <p:nvPr/>
        </p:nvSpPr>
        <p:spPr>
          <a:xfrm>
            <a:off x="9813471" y="5463074"/>
            <a:ext cx="2775857" cy="65314"/>
          </a:xfrm>
          <a:prstGeom prst="rect">
            <a:avLst/>
          </a:prstGeom>
          <a:solidFill>
            <a:srgbClr val="371A17"/>
          </a:solidFill>
        </p:spPr>
        <p:txBody>
          <a:bodyPr/>
          <a:lstStyle/>
          <a:p>
            <a:endParaRPr lang="cs-CZ"/>
          </a:p>
        </p:txBody>
      </p:sp>
      <p:sp>
        <p:nvSpPr>
          <p:cNvPr id="9" name="AutoShape 9"/>
          <p:cNvSpPr/>
          <p:nvPr/>
        </p:nvSpPr>
        <p:spPr>
          <a:xfrm>
            <a:off x="14062984" y="5463074"/>
            <a:ext cx="2775857" cy="65314"/>
          </a:xfrm>
          <a:prstGeom prst="rect">
            <a:avLst/>
          </a:prstGeom>
          <a:solidFill>
            <a:srgbClr val="371A17"/>
          </a:solidFill>
        </p:spPr>
        <p:txBody>
          <a:bodyPr/>
          <a:lstStyle/>
          <a:p>
            <a:endParaRPr lang="cs-CZ"/>
          </a:p>
        </p:txBody>
      </p:sp>
      <p:sp>
        <p:nvSpPr>
          <p:cNvPr id="10" name="Freeform 10"/>
          <p:cNvSpPr/>
          <p:nvPr/>
        </p:nvSpPr>
        <p:spPr>
          <a:xfrm>
            <a:off x="0" y="0"/>
            <a:ext cx="18288000" cy="1383419"/>
          </a:xfrm>
          <a:custGeom>
            <a:avLst/>
            <a:gdLst/>
            <a:ahLst/>
            <a:cxnLst/>
            <a:rect l="l" t="t" r="r" b="b"/>
            <a:pathLst>
              <a:path w="18288000" h="1383419">
                <a:moveTo>
                  <a:pt x="0" y="0"/>
                </a:moveTo>
                <a:lnTo>
                  <a:pt x="18288000" y="0"/>
                </a:lnTo>
                <a:lnTo>
                  <a:pt x="18288000" y="1383419"/>
                </a:lnTo>
                <a:lnTo>
                  <a:pt x="0" y="1383419"/>
                </a:lnTo>
                <a:lnTo>
                  <a:pt x="0" y="0"/>
                </a:lnTo>
                <a:close/>
              </a:path>
            </a:pathLst>
          </a:custGeom>
          <a:blipFill>
            <a:blip r:embed="rId2"/>
            <a:stretch>
              <a:fillRect l="-881" t="-450236" b="-338272"/>
            </a:stretch>
          </a:blipFill>
          <a:ln cap="sq">
            <a:noFill/>
            <a:prstDash val="sysDot"/>
            <a:miter/>
          </a:ln>
        </p:spPr>
        <p:txBody>
          <a:bodyPr/>
          <a:lstStyle/>
          <a:p>
            <a:endParaRPr lang="cs-CZ"/>
          </a:p>
        </p:txBody>
      </p:sp>
      <p:grpSp>
        <p:nvGrpSpPr>
          <p:cNvPr id="11" name="Group 11"/>
          <p:cNvGrpSpPr/>
          <p:nvPr/>
        </p:nvGrpSpPr>
        <p:grpSpPr>
          <a:xfrm>
            <a:off x="0" y="0"/>
            <a:ext cx="18288000" cy="1586511"/>
            <a:chOff x="0" y="0"/>
            <a:chExt cx="4816593" cy="417847"/>
          </a:xfrm>
        </p:grpSpPr>
        <p:sp>
          <p:nvSpPr>
            <p:cNvPr id="12" name="Freeform 12"/>
            <p:cNvSpPr/>
            <p:nvPr/>
          </p:nvSpPr>
          <p:spPr>
            <a:xfrm>
              <a:off x="0" y="0"/>
              <a:ext cx="4816592" cy="417847"/>
            </a:xfrm>
            <a:custGeom>
              <a:avLst/>
              <a:gdLst/>
              <a:ahLst/>
              <a:cxnLst/>
              <a:rect l="l" t="t" r="r" b="b"/>
              <a:pathLst>
                <a:path w="4816592" h="417847">
                  <a:moveTo>
                    <a:pt x="0" y="0"/>
                  </a:moveTo>
                  <a:lnTo>
                    <a:pt x="4816592" y="0"/>
                  </a:lnTo>
                  <a:lnTo>
                    <a:pt x="4816592" y="417847"/>
                  </a:lnTo>
                  <a:lnTo>
                    <a:pt x="0" y="417847"/>
                  </a:lnTo>
                  <a:close/>
                </a:path>
              </a:pathLst>
            </a:custGeom>
            <a:solidFill>
              <a:srgbClr val="241718"/>
            </a:solidFill>
          </p:spPr>
          <p:txBody>
            <a:bodyPr/>
            <a:lstStyle/>
            <a:p>
              <a:endParaRPr lang="cs-CZ"/>
            </a:p>
          </p:txBody>
        </p:sp>
        <p:sp>
          <p:nvSpPr>
            <p:cNvPr id="13" name="TextBox 13"/>
            <p:cNvSpPr txBox="1"/>
            <p:nvPr/>
          </p:nvSpPr>
          <p:spPr>
            <a:xfrm>
              <a:off x="0" y="-19050"/>
              <a:ext cx="4816593" cy="436897"/>
            </a:xfrm>
            <a:prstGeom prst="rect">
              <a:avLst/>
            </a:prstGeom>
          </p:spPr>
          <p:txBody>
            <a:bodyPr lIns="50800" tIns="50800" rIns="50800" bIns="50800" rtlCol="0" anchor="ctr"/>
            <a:lstStyle/>
            <a:p>
              <a:pPr algn="ctr">
                <a:lnSpc>
                  <a:spcPts val="3331"/>
                </a:lnSpc>
              </a:pPr>
              <a:endParaRPr/>
            </a:p>
          </p:txBody>
        </p:sp>
      </p:grpSp>
      <p:sp>
        <p:nvSpPr>
          <p:cNvPr id="14" name="TextBox 14"/>
          <p:cNvSpPr txBox="1"/>
          <p:nvPr/>
        </p:nvSpPr>
        <p:spPr>
          <a:xfrm>
            <a:off x="3834650" y="2072609"/>
            <a:ext cx="10237701" cy="1062204"/>
          </a:xfrm>
          <a:prstGeom prst="rect">
            <a:avLst/>
          </a:prstGeom>
        </p:spPr>
        <p:txBody>
          <a:bodyPr lIns="0" tIns="0" rIns="0" bIns="0" rtlCol="0" anchor="t">
            <a:spAutoFit/>
          </a:bodyPr>
          <a:lstStyle/>
          <a:p>
            <a:pPr algn="ctr">
              <a:lnSpc>
                <a:spcPts val="8653"/>
              </a:lnSpc>
            </a:pPr>
            <a:r>
              <a:rPr lang="en-US" sz="6180" spc="-154">
                <a:solidFill>
                  <a:srgbClr val="FFFFFF"/>
                </a:solidFill>
                <a:latin typeface="Cantata One"/>
                <a:ea typeface="Cantata One"/>
                <a:cs typeface="Cantata One"/>
                <a:sym typeface="Cantata One"/>
              </a:rPr>
              <a:t>Vývoj hasičského vybavení</a:t>
            </a:r>
          </a:p>
        </p:txBody>
      </p:sp>
      <p:sp>
        <p:nvSpPr>
          <p:cNvPr id="15" name="TextBox 15"/>
          <p:cNvSpPr txBox="1"/>
          <p:nvPr/>
        </p:nvSpPr>
        <p:spPr>
          <a:xfrm>
            <a:off x="1201851" y="4408463"/>
            <a:ext cx="3551124" cy="869875"/>
          </a:xfrm>
          <a:prstGeom prst="rect">
            <a:avLst/>
          </a:prstGeom>
        </p:spPr>
        <p:txBody>
          <a:bodyPr lIns="0" tIns="0" rIns="0" bIns="0" rtlCol="0" anchor="t">
            <a:spAutoFit/>
          </a:bodyPr>
          <a:lstStyle/>
          <a:p>
            <a:pPr algn="ctr">
              <a:lnSpc>
                <a:spcPts val="3500"/>
              </a:lnSpc>
            </a:pPr>
            <a:r>
              <a:rPr lang="en-US" sz="2500" spc="200">
                <a:solidFill>
                  <a:srgbClr val="A00000"/>
                </a:solidFill>
                <a:latin typeface="Lora"/>
                <a:ea typeface="Lora"/>
                <a:cs typeface="Lora"/>
                <a:sym typeface="Lora"/>
              </a:rPr>
              <a:t>Středověk: Nejstarší hasičské nástroje </a:t>
            </a:r>
          </a:p>
        </p:txBody>
      </p:sp>
      <p:sp>
        <p:nvSpPr>
          <p:cNvPr id="16" name="TextBox 16"/>
          <p:cNvSpPr txBox="1"/>
          <p:nvPr/>
        </p:nvSpPr>
        <p:spPr>
          <a:xfrm>
            <a:off x="9026097" y="4408464"/>
            <a:ext cx="4350607" cy="869874"/>
          </a:xfrm>
          <a:prstGeom prst="rect">
            <a:avLst/>
          </a:prstGeom>
        </p:spPr>
        <p:txBody>
          <a:bodyPr lIns="0" tIns="0" rIns="0" bIns="0" rtlCol="0" anchor="t">
            <a:spAutoFit/>
          </a:bodyPr>
          <a:lstStyle/>
          <a:p>
            <a:pPr algn="ctr">
              <a:lnSpc>
                <a:spcPts val="3500"/>
              </a:lnSpc>
            </a:pPr>
            <a:r>
              <a:rPr lang="en-US" sz="2500" spc="200">
                <a:solidFill>
                  <a:srgbClr val="A00000"/>
                </a:solidFill>
                <a:latin typeface="Lora"/>
                <a:ea typeface="Lora"/>
                <a:cs typeface="Lora"/>
                <a:sym typeface="Lora"/>
              </a:rPr>
              <a:t>20. století: Motorová revoluce</a:t>
            </a:r>
          </a:p>
        </p:txBody>
      </p:sp>
      <p:sp>
        <p:nvSpPr>
          <p:cNvPr id="17" name="TextBox 17"/>
          <p:cNvSpPr txBox="1"/>
          <p:nvPr/>
        </p:nvSpPr>
        <p:spPr>
          <a:xfrm>
            <a:off x="5187159" y="4408464"/>
            <a:ext cx="3722683" cy="869875"/>
          </a:xfrm>
          <a:prstGeom prst="rect">
            <a:avLst/>
          </a:prstGeom>
        </p:spPr>
        <p:txBody>
          <a:bodyPr lIns="0" tIns="0" rIns="0" bIns="0" rtlCol="0" anchor="t">
            <a:spAutoFit/>
          </a:bodyPr>
          <a:lstStyle/>
          <a:p>
            <a:pPr algn="ctr">
              <a:lnSpc>
                <a:spcPts val="3500"/>
              </a:lnSpc>
            </a:pPr>
            <a:r>
              <a:rPr lang="en-US" sz="2500" spc="200">
                <a:solidFill>
                  <a:srgbClr val="A00000"/>
                </a:solidFill>
                <a:latin typeface="Lora"/>
                <a:ea typeface="Lora"/>
                <a:cs typeface="Lora"/>
                <a:sym typeface="Lora"/>
              </a:rPr>
              <a:t>17.-19. století: Mechanizace hašení </a:t>
            </a:r>
          </a:p>
        </p:txBody>
      </p:sp>
      <p:sp>
        <p:nvSpPr>
          <p:cNvPr id="18" name="TextBox 18"/>
          <p:cNvSpPr txBox="1"/>
          <p:nvPr/>
        </p:nvSpPr>
        <p:spPr>
          <a:xfrm>
            <a:off x="13556391" y="4408466"/>
            <a:ext cx="3789043" cy="869874"/>
          </a:xfrm>
          <a:prstGeom prst="rect">
            <a:avLst/>
          </a:prstGeom>
        </p:spPr>
        <p:txBody>
          <a:bodyPr lIns="0" tIns="0" rIns="0" bIns="0" rtlCol="0" anchor="t">
            <a:spAutoFit/>
          </a:bodyPr>
          <a:lstStyle/>
          <a:p>
            <a:pPr algn="ctr">
              <a:lnSpc>
                <a:spcPts val="3500"/>
              </a:lnSpc>
            </a:pPr>
            <a:r>
              <a:rPr lang="en-US" sz="2500" spc="200">
                <a:solidFill>
                  <a:srgbClr val="C42217"/>
                </a:solidFill>
                <a:latin typeface="Lora"/>
                <a:ea typeface="Lora"/>
                <a:cs typeface="Lora"/>
                <a:sym typeface="Lora"/>
              </a:rPr>
              <a:t>21. století: Moderní technologie</a:t>
            </a:r>
          </a:p>
        </p:txBody>
      </p:sp>
      <p:sp>
        <p:nvSpPr>
          <p:cNvPr id="19" name="TextBox 19"/>
          <p:cNvSpPr txBox="1"/>
          <p:nvPr/>
        </p:nvSpPr>
        <p:spPr>
          <a:xfrm>
            <a:off x="1000125" y="5757028"/>
            <a:ext cx="3810000" cy="2223357"/>
          </a:xfrm>
          <a:prstGeom prst="rect">
            <a:avLst/>
          </a:prstGeom>
        </p:spPr>
        <p:txBody>
          <a:bodyPr lIns="0" tIns="0" rIns="0" bIns="0" rtlCol="0" anchor="t">
            <a:spAutoFit/>
          </a:bodyPr>
          <a:lstStyle/>
          <a:p>
            <a:pPr marL="453396" lvl="1" indent="-226698" algn="l">
              <a:lnSpc>
                <a:spcPts val="2940"/>
              </a:lnSpc>
              <a:buFont typeface="Arial"/>
              <a:buChar char="•"/>
            </a:pPr>
            <a:r>
              <a:rPr lang="en-US" sz="2100" spc="84">
                <a:solidFill>
                  <a:srgbClr val="8E0000"/>
                </a:solidFill>
                <a:latin typeface="Didact Gothic"/>
                <a:ea typeface="Didact Gothic"/>
                <a:cs typeface="Didact Gothic"/>
                <a:sym typeface="Didact Gothic"/>
              </a:rPr>
              <a:t>Ruční vědra - předávaná v lidských řetězech k ohni</a:t>
            </a:r>
          </a:p>
          <a:p>
            <a:pPr marL="453396" lvl="1" indent="-226698" algn="l">
              <a:lnSpc>
                <a:spcPts val="2940"/>
              </a:lnSpc>
              <a:buFont typeface="Arial"/>
              <a:buChar char="•"/>
            </a:pPr>
            <a:r>
              <a:rPr lang="en-US" sz="2100" spc="84">
                <a:solidFill>
                  <a:srgbClr val="8E0000"/>
                </a:solidFill>
                <a:latin typeface="Didact Gothic"/>
                <a:ea typeface="Didact Gothic"/>
                <a:cs typeface="Didact Gothic"/>
                <a:sym typeface="Didact Gothic"/>
              </a:rPr>
              <a:t>Kožené hadice - první pokusy o směřování vody</a:t>
            </a:r>
          </a:p>
          <a:p>
            <a:pPr marL="453396" lvl="1" indent="-226698" algn="l">
              <a:lnSpc>
                <a:spcPts val="2940"/>
              </a:lnSpc>
              <a:buFont typeface="Arial"/>
              <a:buChar char="•"/>
            </a:pPr>
            <a:r>
              <a:rPr lang="en-US" sz="2100" spc="84">
                <a:solidFill>
                  <a:srgbClr val="8E0000"/>
                </a:solidFill>
                <a:latin typeface="Didact Gothic"/>
                <a:ea typeface="Didact Gothic"/>
                <a:cs typeface="Didact Gothic"/>
                <a:sym typeface="Didact Gothic"/>
              </a:rPr>
              <a:t>Ruční pumpy - využívané ve starověkém Římě</a:t>
            </a:r>
          </a:p>
        </p:txBody>
      </p:sp>
      <p:sp>
        <p:nvSpPr>
          <p:cNvPr id="20" name="TextBox 20"/>
          <p:cNvSpPr txBox="1"/>
          <p:nvPr/>
        </p:nvSpPr>
        <p:spPr>
          <a:xfrm>
            <a:off x="4953000" y="5732495"/>
            <a:ext cx="4000500" cy="3337895"/>
          </a:xfrm>
          <a:prstGeom prst="rect">
            <a:avLst/>
          </a:prstGeom>
        </p:spPr>
        <p:txBody>
          <a:bodyPr lIns="0" tIns="0" rIns="0" bIns="0" rtlCol="0" anchor="t">
            <a:spAutoFit/>
          </a:bodyPr>
          <a:lstStyle/>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Dřevěné stříkačky – ručně poháněné čerpadlo na kolech.</a:t>
            </a:r>
          </a:p>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Parní stříkačky (1829) – první velký technologický pokrok, umožňovaly silnější proud vody.</a:t>
            </a:r>
          </a:p>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Koňské hasičské vozy – rychlejší doprava k požárům.</a:t>
            </a:r>
          </a:p>
        </p:txBody>
      </p:sp>
      <p:sp>
        <p:nvSpPr>
          <p:cNvPr id="21" name="TextBox 21"/>
          <p:cNvSpPr txBox="1"/>
          <p:nvPr/>
        </p:nvSpPr>
        <p:spPr>
          <a:xfrm>
            <a:off x="9296400" y="5757028"/>
            <a:ext cx="3810000" cy="3337895"/>
          </a:xfrm>
          <a:prstGeom prst="rect">
            <a:avLst/>
          </a:prstGeom>
        </p:spPr>
        <p:txBody>
          <a:bodyPr lIns="0" tIns="0" rIns="0" bIns="0" rtlCol="0" anchor="t">
            <a:spAutoFit/>
          </a:bodyPr>
          <a:lstStyle/>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První motorová hasičská auta (1910+) – rychlejší a efektivnější zásahy.</a:t>
            </a:r>
          </a:p>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Vylepšené hadice – odolnější materiály, lepší tlak vody.</a:t>
            </a:r>
          </a:p>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Ochranné obleky (60. léta) – zavedení odolných obleků proti žáru.</a:t>
            </a:r>
          </a:p>
        </p:txBody>
      </p:sp>
      <p:sp>
        <p:nvSpPr>
          <p:cNvPr id="22" name="TextBox 22"/>
          <p:cNvSpPr txBox="1"/>
          <p:nvPr/>
        </p:nvSpPr>
        <p:spPr>
          <a:xfrm>
            <a:off x="13325066" y="5757028"/>
            <a:ext cx="3934234" cy="3337895"/>
          </a:xfrm>
          <a:prstGeom prst="rect">
            <a:avLst/>
          </a:prstGeom>
        </p:spPr>
        <p:txBody>
          <a:bodyPr lIns="0" tIns="0" rIns="0" bIns="0" rtlCol="0" anchor="t">
            <a:spAutoFit/>
          </a:bodyPr>
          <a:lstStyle/>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Termokamery – pro lepší orientaci v kouři.</a:t>
            </a:r>
          </a:p>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Drony – sledují požáry z výšky.</a:t>
            </a:r>
          </a:p>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Robotické hasičské stroje – například dron Colossus ve Francii.</a:t>
            </a:r>
          </a:p>
          <a:p>
            <a:pPr marL="453390" lvl="1" indent="-226695" algn="l">
              <a:lnSpc>
                <a:spcPts val="2940"/>
              </a:lnSpc>
              <a:buFont typeface="Arial"/>
              <a:buChar char="•"/>
            </a:pPr>
            <a:r>
              <a:rPr lang="en-US" sz="2100" spc="84">
                <a:solidFill>
                  <a:srgbClr val="A00000"/>
                </a:solidFill>
                <a:latin typeface="Didact Gothic"/>
                <a:ea typeface="Didact Gothic"/>
                <a:cs typeface="Didact Gothic"/>
                <a:sym typeface="Didact Gothic"/>
              </a:rPr>
              <a:t>Pokročilé pěny a hasicí látky – ekologičtější a účinnější.</a:t>
            </a:r>
          </a:p>
        </p:txBody>
      </p: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646658" y="0"/>
            <a:ext cx="18934658" cy="5482445"/>
            <a:chOff x="0" y="0"/>
            <a:chExt cx="4986906" cy="1443936"/>
          </a:xfrm>
        </p:grpSpPr>
        <p:sp>
          <p:nvSpPr>
            <p:cNvPr id="3" name="Freeform 3"/>
            <p:cNvSpPr/>
            <p:nvPr/>
          </p:nvSpPr>
          <p:spPr>
            <a:xfrm>
              <a:off x="0" y="0"/>
              <a:ext cx="4986906" cy="1443936"/>
            </a:xfrm>
            <a:custGeom>
              <a:avLst/>
              <a:gdLst/>
              <a:ahLst/>
              <a:cxnLst/>
              <a:rect l="l" t="t" r="r" b="b"/>
              <a:pathLst>
                <a:path w="4986906" h="1443936">
                  <a:moveTo>
                    <a:pt x="0" y="0"/>
                  </a:moveTo>
                  <a:lnTo>
                    <a:pt x="4986906" y="0"/>
                  </a:lnTo>
                  <a:lnTo>
                    <a:pt x="4986906" y="1443936"/>
                  </a:lnTo>
                  <a:lnTo>
                    <a:pt x="0" y="1443936"/>
                  </a:lnTo>
                  <a:close/>
                </a:path>
              </a:pathLst>
            </a:custGeom>
            <a:solidFill>
              <a:srgbClr val="8E0000"/>
            </a:solidFill>
          </p:spPr>
          <p:txBody>
            <a:bodyPr/>
            <a:lstStyle/>
            <a:p>
              <a:endParaRPr lang="cs-CZ"/>
            </a:p>
          </p:txBody>
        </p:sp>
        <p:sp>
          <p:nvSpPr>
            <p:cNvPr id="4" name="TextBox 4"/>
            <p:cNvSpPr txBox="1"/>
            <p:nvPr/>
          </p:nvSpPr>
          <p:spPr>
            <a:xfrm>
              <a:off x="0" y="-57150"/>
              <a:ext cx="4986906" cy="1501086"/>
            </a:xfrm>
            <a:prstGeom prst="rect">
              <a:avLst/>
            </a:prstGeom>
          </p:spPr>
          <p:txBody>
            <a:bodyPr lIns="50800" tIns="50800" rIns="50800" bIns="50800" rtlCol="0" anchor="ctr"/>
            <a:lstStyle/>
            <a:p>
              <a:pPr algn="ctr">
                <a:lnSpc>
                  <a:spcPts val="3018"/>
                </a:lnSpc>
              </a:pPr>
              <a:endParaRPr/>
            </a:p>
          </p:txBody>
        </p:sp>
      </p:grpSp>
      <p:grpSp>
        <p:nvGrpSpPr>
          <p:cNvPr id="5" name="Group 5"/>
          <p:cNvGrpSpPr>
            <a:grpSpLocks noChangeAspect="1"/>
          </p:cNvGrpSpPr>
          <p:nvPr/>
        </p:nvGrpSpPr>
        <p:grpSpPr>
          <a:xfrm>
            <a:off x="1614864" y="3474655"/>
            <a:ext cx="3819649" cy="3819649"/>
            <a:chOff x="0" y="0"/>
            <a:chExt cx="4572000" cy="4572000"/>
          </a:xfrm>
        </p:grpSpPr>
        <p:sp>
          <p:nvSpPr>
            <p:cNvPr id="6" name="Freeform 6" descr="image"/>
            <p:cNvSpPr/>
            <p:nvPr/>
          </p:nvSpPr>
          <p:spPr>
            <a:xfrm>
              <a:off x="-1524" y="0"/>
              <a:ext cx="4572000" cy="4572000"/>
            </a:xfrm>
            <a:custGeom>
              <a:avLst/>
              <a:gdLst/>
              <a:ahLst/>
              <a:cxnLst/>
              <a:rect l="l" t="t" r="r" b="b"/>
              <a:pathLst>
                <a:path w="4572000" h="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2"/>
              <a:stretch>
                <a:fillRect/>
              </a:stretch>
            </a:blipFill>
          </p:spPr>
          <p:txBody>
            <a:bodyPr/>
            <a:lstStyle/>
            <a:p>
              <a:endParaRPr lang="cs-CZ"/>
            </a:p>
          </p:txBody>
        </p:sp>
        <p:sp>
          <p:nvSpPr>
            <p:cNvPr id="7" name="Freeform 7"/>
            <p:cNvSpPr/>
            <p:nvPr/>
          </p:nvSpPr>
          <p:spPr>
            <a:xfrm>
              <a:off x="0" y="0"/>
              <a:ext cx="4570476" cy="4572000"/>
            </a:xfrm>
            <a:custGeom>
              <a:avLst/>
              <a:gdLst/>
              <a:ahLst/>
              <a:cxnLst/>
              <a:rect l="l" t="t" r="r" b="b"/>
              <a:pathLst>
                <a:path w="4570476" h="4572000">
                  <a:moveTo>
                    <a:pt x="4570476" y="4572000"/>
                  </a:moveTo>
                  <a:lnTo>
                    <a:pt x="0" y="4572000"/>
                  </a:lnTo>
                  <a:lnTo>
                    <a:pt x="0" y="0"/>
                  </a:lnTo>
                  <a:lnTo>
                    <a:pt x="4570476" y="0"/>
                  </a:lnTo>
                  <a:lnTo>
                    <a:pt x="4570476" y="4572000"/>
                  </a:lnTo>
                  <a:close/>
                </a:path>
              </a:pathLst>
            </a:custGeom>
            <a:blipFill>
              <a:blip r:embed="rId3"/>
              <a:stretch>
                <a:fillRect r="-33"/>
              </a:stretch>
            </a:blipFill>
          </p:spPr>
          <p:txBody>
            <a:bodyPr/>
            <a:lstStyle/>
            <a:p>
              <a:endParaRPr lang="cs-CZ"/>
            </a:p>
          </p:txBody>
        </p:sp>
      </p:grpSp>
      <p:grpSp>
        <p:nvGrpSpPr>
          <p:cNvPr id="8" name="Group 8"/>
          <p:cNvGrpSpPr>
            <a:grpSpLocks noChangeAspect="1"/>
          </p:cNvGrpSpPr>
          <p:nvPr/>
        </p:nvGrpSpPr>
        <p:grpSpPr>
          <a:xfrm>
            <a:off x="7234738" y="3474655"/>
            <a:ext cx="3819649" cy="3819649"/>
            <a:chOff x="0" y="0"/>
            <a:chExt cx="4572000" cy="4572000"/>
          </a:xfrm>
        </p:grpSpPr>
        <p:sp>
          <p:nvSpPr>
            <p:cNvPr id="9" name="Freeform 9" descr="image"/>
            <p:cNvSpPr/>
            <p:nvPr/>
          </p:nvSpPr>
          <p:spPr>
            <a:xfrm>
              <a:off x="-1524" y="0"/>
              <a:ext cx="4572000" cy="4572000"/>
            </a:xfrm>
            <a:custGeom>
              <a:avLst/>
              <a:gdLst/>
              <a:ahLst/>
              <a:cxnLst/>
              <a:rect l="l" t="t" r="r" b="b"/>
              <a:pathLst>
                <a:path w="4572000" h="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4"/>
              <a:stretch>
                <a:fillRect/>
              </a:stretch>
            </a:blipFill>
          </p:spPr>
          <p:txBody>
            <a:bodyPr/>
            <a:lstStyle/>
            <a:p>
              <a:endParaRPr lang="cs-CZ"/>
            </a:p>
          </p:txBody>
        </p:sp>
        <p:sp>
          <p:nvSpPr>
            <p:cNvPr id="10" name="Freeform 10"/>
            <p:cNvSpPr/>
            <p:nvPr/>
          </p:nvSpPr>
          <p:spPr>
            <a:xfrm>
              <a:off x="0" y="0"/>
              <a:ext cx="4570476" cy="4572000"/>
            </a:xfrm>
            <a:custGeom>
              <a:avLst/>
              <a:gdLst/>
              <a:ahLst/>
              <a:cxnLst/>
              <a:rect l="l" t="t" r="r" b="b"/>
              <a:pathLst>
                <a:path w="4570476" h="4572000">
                  <a:moveTo>
                    <a:pt x="4570476" y="4572000"/>
                  </a:moveTo>
                  <a:lnTo>
                    <a:pt x="0" y="4572000"/>
                  </a:lnTo>
                  <a:lnTo>
                    <a:pt x="0" y="0"/>
                  </a:lnTo>
                  <a:lnTo>
                    <a:pt x="4570476" y="0"/>
                  </a:lnTo>
                  <a:lnTo>
                    <a:pt x="4570476" y="4572000"/>
                  </a:lnTo>
                  <a:close/>
                </a:path>
              </a:pathLst>
            </a:custGeom>
            <a:blipFill>
              <a:blip r:embed="rId3"/>
              <a:stretch>
                <a:fillRect r="-33"/>
              </a:stretch>
            </a:blipFill>
          </p:spPr>
          <p:txBody>
            <a:bodyPr/>
            <a:lstStyle/>
            <a:p>
              <a:endParaRPr lang="cs-CZ"/>
            </a:p>
          </p:txBody>
        </p:sp>
      </p:grpSp>
      <p:grpSp>
        <p:nvGrpSpPr>
          <p:cNvPr id="11" name="Group 11"/>
          <p:cNvGrpSpPr>
            <a:grpSpLocks noChangeAspect="1"/>
          </p:cNvGrpSpPr>
          <p:nvPr/>
        </p:nvGrpSpPr>
        <p:grpSpPr>
          <a:xfrm>
            <a:off x="12850387" y="3474655"/>
            <a:ext cx="3819649" cy="3819649"/>
            <a:chOff x="0" y="0"/>
            <a:chExt cx="4572000" cy="4572000"/>
          </a:xfrm>
        </p:grpSpPr>
        <p:sp>
          <p:nvSpPr>
            <p:cNvPr id="12" name="Freeform 12" descr="image"/>
            <p:cNvSpPr/>
            <p:nvPr/>
          </p:nvSpPr>
          <p:spPr>
            <a:xfrm>
              <a:off x="-1524" y="0"/>
              <a:ext cx="4572000" cy="4572000"/>
            </a:xfrm>
            <a:custGeom>
              <a:avLst/>
              <a:gdLst/>
              <a:ahLst/>
              <a:cxnLst/>
              <a:rect l="l" t="t" r="r" b="b"/>
              <a:pathLst>
                <a:path w="4572000" h="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5"/>
              <a:stretch>
                <a:fillRect/>
              </a:stretch>
            </a:blipFill>
          </p:spPr>
          <p:txBody>
            <a:bodyPr/>
            <a:lstStyle/>
            <a:p>
              <a:endParaRPr lang="cs-CZ"/>
            </a:p>
          </p:txBody>
        </p:sp>
        <p:sp>
          <p:nvSpPr>
            <p:cNvPr id="13" name="Freeform 13"/>
            <p:cNvSpPr/>
            <p:nvPr/>
          </p:nvSpPr>
          <p:spPr>
            <a:xfrm>
              <a:off x="0" y="0"/>
              <a:ext cx="4570476" cy="4572000"/>
            </a:xfrm>
            <a:custGeom>
              <a:avLst/>
              <a:gdLst/>
              <a:ahLst/>
              <a:cxnLst/>
              <a:rect l="l" t="t" r="r" b="b"/>
              <a:pathLst>
                <a:path w="4570476" h="4572000">
                  <a:moveTo>
                    <a:pt x="4570476" y="4572000"/>
                  </a:moveTo>
                  <a:lnTo>
                    <a:pt x="0" y="4572000"/>
                  </a:lnTo>
                  <a:lnTo>
                    <a:pt x="0" y="0"/>
                  </a:lnTo>
                  <a:lnTo>
                    <a:pt x="4570476" y="0"/>
                  </a:lnTo>
                  <a:lnTo>
                    <a:pt x="4570476" y="4572000"/>
                  </a:lnTo>
                  <a:close/>
                </a:path>
              </a:pathLst>
            </a:custGeom>
            <a:blipFill>
              <a:blip r:embed="rId3"/>
              <a:stretch>
                <a:fillRect r="-33"/>
              </a:stretch>
            </a:blipFill>
          </p:spPr>
          <p:txBody>
            <a:bodyPr/>
            <a:lstStyle/>
            <a:p>
              <a:endParaRPr lang="cs-CZ"/>
            </a:p>
          </p:txBody>
        </p:sp>
      </p:grpSp>
      <p:sp>
        <p:nvSpPr>
          <p:cNvPr id="14" name="TextBox 14"/>
          <p:cNvSpPr txBox="1"/>
          <p:nvPr/>
        </p:nvSpPr>
        <p:spPr>
          <a:xfrm>
            <a:off x="1693756" y="7589947"/>
            <a:ext cx="3661865" cy="2390855"/>
          </a:xfrm>
          <a:prstGeom prst="rect">
            <a:avLst/>
          </a:prstGeom>
        </p:spPr>
        <p:txBody>
          <a:bodyPr lIns="0" tIns="0" rIns="0" bIns="0" rtlCol="0" anchor="t">
            <a:spAutoFit/>
          </a:bodyPr>
          <a:lstStyle/>
          <a:p>
            <a:pPr algn="ctr">
              <a:lnSpc>
                <a:spcPts val="2132"/>
              </a:lnSpc>
            </a:pPr>
            <a:r>
              <a:rPr lang="en-US" sz="1523" spc="158">
                <a:solidFill>
                  <a:srgbClr val="9B7266"/>
                </a:solidFill>
                <a:latin typeface="Didact Gothic"/>
                <a:ea typeface="Didact Gothic"/>
                <a:cs typeface="Didact Gothic"/>
                <a:sym typeface="Didact Gothic"/>
              </a:rPr>
              <a:t> </a:t>
            </a:r>
            <a:r>
              <a:rPr lang="en-US" sz="1523" spc="158">
                <a:solidFill>
                  <a:srgbClr val="A00000"/>
                </a:solidFill>
                <a:latin typeface="Didact Gothic"/>
                <a:ea typeface="Didact Gothic"/>
                <a:cs typeface="Didact Gothic"/>
                <a:sym typeface="Didact Gothic"/>
              </a:rPr>
              <a:t>(1637–1712, Nizozemsko)</a:t>
            </a:r>
          </a:p>
          <a:p>
            <a:pPr marL="328863"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Vynalezl moderní požární hadici z pevné tkaniny.</a:t>
            </a:r>
          </a:p>
          <a:p>
            <a:pPr marL="328863"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Vylepšil ruční hasičské stříkačky, které dokázaly lépe směrovat vodu.</a:t>
            </a:r>
          </a:p>
          <a:p>
            <a:pPr marL="328863"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Publikoval první knihy o požární ochraně.</a:t>
            </a:r>
          </a:p>
          <a:p>
            <a:pPr marL="0" lvl="0" indent="0" algn="ctr">
              <a:lnSpc>
                <a:spcPts val="2132"/>
              </a:lnSpc>
              <a:spcBef>
                <a:spcPct val="0"/>
              </a:spcBef>
            </a:pPr>
            <a:endParaRPr lang="en-US" sz="1523" spc="158">
              <a:solidFill>
                <a:srgbClr val="A00000"/>
              </a:solidFill>
              <a:latin typeface="Didact Gothic"/>
              <a:ea typeface="Didact Gothic"/>
              <a:cs typeface="Didact Gothic"/>
              <a:sym typeface="Didact Gothic"/>
            </a:endParaRPr>
          </a:p>
        </p:txBody>
      </p:sp>
      <p:sp>
        <p:nvSpPr>
          <p:cNvPr id="15" name="TextBox 15"/>
          <p:cNvSpPr txBox="1"/>
          <p:nvPr/>
        </p:nvSpPr>
        <p:spPr>
          <a:xfrm>
            <a:off x="7234738" y="7589947"/>
            <a:ext cx="3661865" cy="1857306"/>
          </a:xfrm>
          <a:prstGeom prst="rect">
            <a:avLst/>
          </a:prstGeom>
        </p:spPr>
        <p:txBody>
          <a:bodyPr lIns="0" tIns="0" rIns="0" bIns="0" rtlCol="0" anchor="t">
            <a:spAutoFit/>
          </a:bodyPr>
          <a:lstStyle/>
          <a:p>
            <a:pPr algn="ctr">
              <a:lnSpc>
                <a:spcPts val="2132"/>
              </a:lnSpc>
            </a:pPr>
            <a:r>
              <a:rPr lang="en-US" sz="1523" spc="158">
                <a:solidFill>
                  <a:srgbClr val="A00000"/>
                </a:solidFill>
                <a:latin typeface="Didact Gothic"/>
                <a:ea typeface="Didact Gothic"/>
                <a:cs typeface="Didact Gothic"/>
                <a:sym typeface="Didact Gothic"/>
              </a:rPr>
              <a:t>(1824–1895, Německo)</a:t>
            </a:r>
          </a:p>
          <a:p>
            <a:pPr marL="328865"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Založil firmu Magirus, která vyvíjela hasičské žebříky a požární vozy.</a:t>
            </a:r>
          </a:p>
          <a:p>
            <a:pPr marL="328865"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Jeho inovace položily základ pro moderní hasičská auta</a:t>
            </a:r>
            <a:r>
              <a:rPr lang="en-US" sz="1523" spc="158">
                <a:solidFill>
                  <a:srgbClr val="9B7266"/>
                </a:solidFill>
                <a:latin typeface="Didact Gothic"/>
                <a:ea typeface="Didact Gothic"/>
                <a:cs typeface="Didact Gothic"/>
                <a:sym typeface="Didact Gothic"/>
              </a:rPr>
              <a:t>.</a:t>
            </a:r>
          </a:p>
          <a:p>
            <a:pPr marL="0" lvl="0" indent="0" algn="ctr">
              <a:lnSpc>
                <a:spcPts val="2132"/>
              </a:lnSpc>
              <a:spcBef>
                <a:spcPct val="0"/>
              </a:spcBef>
            </a:pPr>
            <a:endParaRPr lang="en-US" sz="1523" spc="158">
              <a:solidFill>
                <a:srgbClr val="9B7266"/>
              </a:solidFill>
              <a:latin typeface="Didact Gothic"/>
              <a:ea typeface="Didact Gothic"/>
              <a:cs typeface="Didact Gothic"/>
              <a:sym typeface="Didact Gothic"/>
            </a:endParaRPr>
          </a:p>
        </p:txBody>
      </p:sp>
      <p:sp>
        <p:nvSpPr>
          <p:cNvPr id="16" name="TextBox 16"/>
          <p:cNvSpPr txBox="1"/>
          <p:nvPr/>
        </p:nvSpPr>
        <p:spPr>
          <a:xfrm>
            <a:off x="13008171" y="7589947"/>
            <a:ext cx="3661865" cy="2124081"/>
          </a:xfrm>
          <a:prstGeom prst="rect">
            <a:avLst/>
          </a:prstGeom>
        </p:spPr>
        <p:txBody>
          <a:bodyPr lIns="0" tIns="0" rIns="0" bIns="0" rtlCol="0" anchor="t">
            <a:spAutoFit/>
          </a:bodyPr>
          <a:lstStyle/>
          <a:p>
            <a:pPr algn="ctr">
              <a:lnSpc>
                <a:spcPts val="2132"/>
              </a:lnSpc>
            </a:pPr>
            <a:r>
              <a:rPr lang="en-US" sz="1523" spc="158">
                <a:solidFill>
                  <a:srgbClr val="A00000"/>
                </a:solidFill>
                <a:latin typeface="Didact Gothic"/>
                <a:ea typeface="Didact Gothic"/>
                <a:cs typeface="Didact Gothic"/>
                <a:sym typeface="Didact Gothic"/>
              </a:rPr>
              <a:t>(1863–1947, USA)</a:t>
            </a:r>
          </a:p>
          <a:p>
            <a:pPr marL="328863"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Ačkoliv nebyl hasičem, jeho automobilová výroba umožnila přechod od koňských vozů k motorovým hasičským vozidlům.</a:t>
            </a:r>
          </a:p>
          <a:p>
            <a:pPr marL="328863" lvl="1" indent="-164432" algn="ctr">
              <a:lnSpc>
                <a:spcPts val="2132"/>
              </a:lnSpc>
              <a:spcBef>
                <a:spcPct val="0"/>
              </a:spcBef>
              <a:buFont typeface="Arial"/>
              <a:buChar char="•"/>
            </a:pPr>
            <a:r>
              <a:rPr lang="en-US" sz="1523" spc="158">
                <a:solidFill>
                  <a:srgbClr val="A00000"/>
                </a:solidFill>
                <a:latin typeface="Didact Gothic"/>
                <a:ea typeface="Didact Gothic"/>
                <a:cs typeface="Didact Gothic"/>
                <a:sym typeface="Didact Gothic"/>
              </a:rPr>
              <a:t>Modely Fordu T a pozdější upravené verze se staly prvními hasičskými auty v USA i Evropě.</a:t>
            </a:r>
          </a:p>
        </p:txBody>
      </p:sp>
      <p:sp>
        <p:nvSpPr>
          <p:cNvPr id="17" name="TextBox 17"/>
          <p:cNvSpPr txBox="1"/>
          <p:nvPr/>
        </p:nvSpPr>
        <p:spPr>
          <a:xfrm>
            <a:off x="5931427" y="3008664"/>
            <a:ext cx="6426270" cy="613516"/>
          </a:xfrm>
          <a:prstGeom prst="rect">
            <a:avLst/>
          </a:prstGeom>
        </p:spPr>
        <p:txBody>
          <a:bodyPr lIns="0" tIns="0" rIns="0" bIns="0" rtlCol="0" anchor="t">
            <a:spAutoFit/>
          </a:bodyPr>
          <a:lstStyle/>
          <a:p>
            <a:pPr marL="0" lvl="0" indent="0" algn="ctr">
              <a:lnSpc>
                <a:spcPts val="5030"/>
              </a:lnSpc>
              <a:spcBef>
                <a:spcPct val="0"/>
              </a:spcBef>
            </a:pPr>
            <a:r>
              <a:rPr lang="en-US" sz="3592" b="1">
                <a:solidFill>
                  <a:srgbClr val="FAFAFA"/>
                </a:solidFill>
                <a:latin typeface="Lora Bold"/>
                <a:ea typeface="Lora Bold"/>
                <a:cs typeface="Lora Bold"/>
                <a:sym typeface="Lora Bold"/>
              </a:rPr>
              <a:t>Conrad Dietrich Magirus</a:t>
            </a:r>
          </a:p>
        </p:txBody>
      </p:sp>
      <p:sp>
        <p:nvSpPr>
          <p:cNvPr id="18" name="TextBox 18"/>
          <p:cNvSpPr txBox="1"/>
          <p:nvPr/>
        </p:nvSpPr>
        <p:spPr>
          <a:xfrm>
            <a:off x="13110817" y="3008664"/>
            <a:ext cx="3456573" cy="613516"/>
          </a:xfrm>
          <a:prstGeom prst="rect">
            <a:avLst/>
          </a:prstGeom>
        </p:spPr>
        <p:txBody>
          <a:bodyPr lIns="0" tIns="0" rIns="0" bIns="0" rtlCol="0" anchor="t">
            <a:spAutoFit/>
          </a:bodyPr>
          <a:lstStyle/>
          <a:p>
            <a:pPr marL="0" lvl="0" indent="0" algn="ctr">
              <a:lnSpc>
                <a:spcPts val="5030"/>
              </a:lnSpc>
              <a:spcBef>
                <a:spcPct val="0"/>
              </a:spcBef>
            </a:pPr>
            <a:r>
              <a:rPr lang="en-US" sz="3592" b="1">
                <a:solidFill>
                  <a:srgbClr val="FAFAFA"/>
                </a:solidFill>
                <a:latin typeface="Lora Bold"/>
                <a:ea typeface="Lora Bold"/>
                <a:cs typeface="Lora Bold"/>
                <a:sym typeface="Lora Bold"/>
              </a:rPr>
              <a:t>Henry Ford</a:t>
            </a:r>
          </a:p>
        </p:txBody>
      </p:sp>
      <p:sp>
        <p:nvSpPr>
          <p:cNvPr id="19" name="TextBox 19"/>
          <p:cNvSpPr txBox="1"/>
          <p:nvPr/>
        </p:nvSpPr>
        <p:spPr>
          <a:xfrm>
            <a:off x="982705" y="3008664"/>
            <a:ext cx="5083967" cy="613516"/>
          </a:xfrm>
          <a:prstGeom prst="rect">
            <a:avLst/>
          </a:prstGeom>
        </p:spPr>
        <p:txBody>
          <a:bodyPr lIns="0" tIns="0" rIns="0" bIns="0" rtlCol="0" anchor="t">
            <a:spAutoFit/>
          </a:bodyPr>
          <a:lstStyle/>
          <a:p>
            <a:pPr marL="0" lvl="0" indent="0" algn="ctr">
              <a:lnSpc>
                <a:spcPts val="5030"/>
              </a:lnSpc>
              <a:spcBef>
                <a:spcPct val="0"/>
              </a:spcBef>
            </a:pPr>
            <a:r>
              <a:rPr lang="en-US" sz="3592" b="1">
                <a:solidFill>
                  <a:srgbClr val="FAFAFA"/>
                </a:solidFill>
                <a:latin typeface="Lora Bold"/>
                <a:ea typeface="Lora Bold"/>
                <a:cs typeface="Lora Bold"/>
                <a:sym typeface="Lora Bold"/>
              </a:rPr>
              <a:t>Jan van der Heyden</a:t>
            </a:r>
          </a:p>
        </p:txBody>
      </p:sp>
      <p:sp>
        <p:nvSpPr>
          <p:cNvPr id="20" name="TextBox 20"/>
          <p:cNvSpPr txBox="1"/>
          <p:nvPr/>
        </p:nvSpPr>
        <p:spPr>
          <a:xfrm>
            <a:off x="785059" y="866775"/>
            <a:ext cx="16561222" cy="1467481"/>
          </a:xfrm>
          <a:prstGeom prst="rect">
            <a:avLst/>
          </a:prstGeom>
        </p:spPr>
        <p:txBody>
          <a:bodyPr lIns="0" tIns="0" rIns="0" bIns="0" rtlCol="0" anchor="t">
            <a:spAutoFit/>
          </a:bodyPr>
          <a:lstStyle/>
          <a:p>
            <a:pPr algn="ctr">
              <a:lnSpc>
                <a:spcPts val="12040"/>
              </a:lnSpc>
            </a:pPr>
            <a:r>
              <a:rPr lang="en-US" sz="8600">
                <a:solidFill>
                  <a:srgbClr val="FFFFFF"/>
                </a:solidFill>
                <a:latin typeface="Cantata One"/>
                <a:ea typeface="Cantata One"/>
                <a:cs typeface="Cantata One"/>
                <a:sym typeface="Cantata One"/>
              </a:rPr>
              <a:t>Významné hasičské osobnosti</a:t>
            </a:r>
          </a:p>
        </p:txBody>
      </p:sp>
      <p:sp>
        <p:nvSpPr>
          <p:cNvPr id="21" name="TextBox 21"/>
          <p:cNvSpPr txBox="1"/>
          <p:nvPr/>
        </p:nvSpPr>
        <p:spPr>
          <a:xfrm>
            <a:off x="-914399" y="2318483"/>
            <a:ext cx="8147864" cy="489878"/>
          </a:xfrm>
          <a:prstGeom prst="rect">
            <a:avLst/>
          </a:prstGeom>
        </p:spPr>
        <p:txBody>
          <a:bodyPr wrap="square" lIns="0" tIns="0" rIns="0" bIns="0" rtlCol="0" anchor="t">
            <a:spAutoFit/>
          </a:bodyPr>
          <a:lstStyle/>
          <a:p>
            <a:pPr marL="1540512" lvl="3" indent="-313056" algn="ctr">
              <a:lnSpc>
                <a:spcPts val="4060"/>
              </a:lnSpc>
              <a:buFont typeface="Arial"/>
              <a:buChar char="•"/>
            </a:pPr>
            <a:r>
              <a:rPr lang="en-US" sz="2900" err="1">
                <a:solidFill>
                  <a:srgbClr val="9B7266"/>
                </a:solidFill>
                <a:latin typeface="Lora"/>
                <a:ea typeface="Lora"/>
                <a:cs typeface="Lora"/>
                <a:sym typeface="Lora"/>
              </a:rPr>
              <a:t>Světové</a:t>
            </a:r>
            <a:r>
              <a:rPr lang="en-US" sz="2900">
                <a:solidFill>
                  <a:srgbClr val="9B7266"/>
                </a:solidFill>
                <a:latin typeface="Lora"/>
                <a:ea typeface="Lora"/>
                <a:cs typeface="Lora"/>
                <a:sym typeface="Lora"/>
              </a:rPr>
              <a:t> </a:t>
            </a:r>
            <a:r>
              <a:rPr lang="en-US" sz="2900" err="1">
                <a:solidFill>
                  <a:srgbClr val="9B7266"/>
                </a:solidFill>
                <a:latin typeface="Lora"/>
                <a:ea typeface="Lora"/>
                <a:cs typeface="Lora"/>
                <a:sym typeface="Lora"/>
              </a:rPr>
              <a:t>osobnosti</a:t>
            </a:r>
            <a:endParaRPr lang="en-US" sz="2900">
              <a:solidFill>
                <a:srgbClr val="9B7266"/>
              </a:solidFill>
              <a:latin typeface="Lora"/>
              <a:ea typeface="Lora"/>
              <a:cs typeface="Lora"/>
              <a:sym typeface="Lora"/>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682294" y="-164793"/>
            <a:ext cx="19231628" cy="5731900"/>
            <a:chOff x="0" y="0"/>
            <a:chExt cx="5065120" cy="1509636"/>
          </a:xfrm>
        </p:grpSpPr>
        <p:sp>
          <p:nvSpPr>
            <p:cNvPr id="3" name="Freeform 3"/>
            <p:cNvSpPr/>
            <p:nvPr/>
          </p:nvSpPr>
          <p:spPr>
            <a:xfrm>
              <a:off x="0" y="0"/>
              <a:ext cx="5065120" cy="1509636"/>
            </a:xfrm>
            <a:custGeom>
              <a:avLst/>
              <a:gdLst/>
              <a:ahLst/>
              <a:cxnLst/>
              <a:rect l="l" t="t" r="r" b="b"/>
              <a:pathLst>
                <a:path w="5065120" h="1509636">
                  <a:moveTo>
                    <a:pt x="0" y="0"/>
                  </a:moveTo>
                  <a:lnTo>
                    <a:pt x="5065120" y="0"/>
                  </a:lnTo>
                  <a:lnTo>
                    <a:pt x="5065120" y="1509636"/>
                  </a:lnTo>
                  <a:lnTo>
                    <a:pt x="0" y="1509636"/>
                  </a:lnTo>
                  <a:close/>
                </a:path>
              </a:pathLst>
            </a:custGeom>
            <a:solidFill>
              <a:srgbClr val="8E0000"/>
            </a:solidFill>
          </p:spPr>
          <p:txBody>
            <a:bodyPr/>
            <a:lstStyle/>
            <a:p>
              <a:endParaRPr lang="cs-CZ"/>
            </a:p>
          </p:txBody>
        </p:sp>
        <p:sp>
          <p:nvSpPr>
            <p:cNvPr id="4" name="TextBox 4"/>
            <p:cNvSpPr txBox="1"/>
            <p:nvPr/>
          </p:nvSpPr>
          <p:spPr>
            <a:xfrm>
              <a:off x="0" y="-57150"/>
              <a:ext cx="5065120" cy="1566786"/>
            </a:xfrm>
            <a:prstGeom prst="rect">
              <a:avLst/>
            </a:prstGeom>
          </p:spPr>
          <p:txBody>
            <a:bodyPr lIns="50800" tIns="50800" rIns="50800" bIns="50800" rtlCol="0" anchor="ctr"/>
            <a:lstStyle/>
            <a:p>
              <a:pPr algn="ctr">
                <a:lnSpc>
                  <a:spcPts val="3018"/>
                </a:lnSpc>
              </a:pPr>
              <a:endParaRPr/>
            </a:p>
          </p:txBody>
        </p:sp>
      </p:grpSp>
      <p:grpSp>
        <p:nvGrpSpPr>
          <p:cNvPr id="5" name="Group 5"/>
          <p:cNvGrpSpPr>
            <a:grpSpLocks noChangeAspect="1"/>
          </p:cNvGrpSpPr>
          <p:nvPr/>
        </p:nvGrpSpPr>
        <p:grpSpPr>
          <a:xfrm>
            <a:off x="784643" y="3794896"/>
            <a:ext cx="3179167" cy="3179167"/>
            <a:chOff x="0" y="0"/>
            <a:chExt cx="4572000" cy="4572000"/>
          </a:xfrm>
        </p:grpSpPr>
        <p:sp>
          <p:nvSpPr>
            <p:cNvPr id="6" name="Freeform 6"/>
            <p:cNvSpPr/>
            <p:nvPr/>
          </p:nvSpPr>
          <p:spPr>
            <a:xfrm>
              <a:off x="-1524" y="0"/>
              <a:ext cx="4572000" cy="4572000"/>
            </a:xfrm>
            <a:custGeom>
              <a:avLst/>
              <a:gdLst/>
              <a:ahLst/>
              <a:cxnLst/>
              <a:rect l="l" t="t" r="r" b="b"/>
              <a:pathLst>
                <a:path w="4572000" h="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2"/>
              <a:stretch>
                <a:fillRect l="-39636" r="-38141"/>
              </a:stretch>
            </a:blipFill>
          </p:spPr>
          <p:txBody>
            <a:bodyPr/>
            <a:lstStyle/>
            <a:p>
              <a:endParaRPr lang="cs-CZ"/>
            </a:p>
          </p:txBody>
        </p:sp>
        <p:sp>
          <p:nvSpPr>
            <p:cNvPr id="7" name="Freeform 7"/>
            <p:cNvSpPr/>
            <p:nvPr/>
          </p:nvSpPr>
          <p:spPr>
            <a:xfrm>
              <a:off x="0" y="0"/>
              <a:ext cx="4570476" cy="4572000"/>
            </a:xfrm>
            <a:custGeom>
              <a:avLst/>
              <a:gdLst/>
              <a:ahLst/>
              <a:cxnLst/>
              <a:rect l="l" t="t" r="r" b="b"/>
              <a:pathLst>
                <a:path w="4570476" h="4572000">
                  <a:moveTo>
                    <a:pt x="4570476" y="4572000"/>
                  </a:moveTo>
                  <a:lnTo>
                    <a:pt x="0" y="4572000"/>
                  </a:lnTo>
                  <a:lnTo>
                    <a:pt x="0" y="0"/>
                  </a:lnTo>
                  <a:lnTo>
                    <a:pt x="4570476" y="0"/>
                  </a:lnTo>
                  <a:lnTo>
                    <a:pt x="4570476" y="4572000"/>
                  </a:lnTo>
                  <a:close/>
                </a:path>
              </a:pathLst>
            </a:custGeom>
            <a:blipFill>
              <a:blip r:embed="rId3"/>
              <a:stretch>
                <a:fillRect r="-33"/>
              </a:stretch>
            </a:blipFill>
          </p:spPr>
          <p:txBody>
            <a:bodyPr/>
            <a:lstStyle/>
            <a:p>
              <a:endParaRPr lang="cs-CZ"/>
            </a:p>
          </p:txBody>
        </p:sp>
      </p:grpSp>
      <p:grpSp>
        <p:nvGrpSpPr>
          <p:cNvPr id="8" name="Group 8"/>
          <p:cNvGrpSpPr>
            <a:grpSpLocks noChangeAspect="1"/>
          </p:cNvGrpSpPr>
          <p:nvPr/>
        </p:nvGrpSpPr>
        <p:grpSpPr>
          <a:xfrm>
            <a:off x="5221110" y="3794896"/>
            <a:ext cx="3179167" cy="3179167"/>
            <a:chOff x="0" y="0"/>
            <a:chExt cx="4572000" cy="4572000"/>
          </a:xfrm>
        </p:grpSpPr>
        <p:sp>
          <p:nvSpPr>
            <p:cNvPr id="9" name="Freeform 9"/>
            <p:cNvSpPr/>
            <p:nvPr/>
          </p:nvSpPr>
          <p:spPr>
            <a:xfrm rot="6000">
              <a:off x="-3724" y="-2200"/>
              <a:ext cx="4576400" cy="4576400"/>
            </a:xfrm>
            <a:custGeom>
              <a:avLst/>
              <a:gdLst/>
              <a:ahLst/>
              <a:cxnLst/>
              <a:rect l="l" t="t" r="r" b="b"/>
              <a:pathLst>
                <a:path w="4576400" h="4576400">
                  <a:moveTo>
                    <a:pt x="4574197" y="2284210"/>
                  </a:moveTo>
                  <a:cubicBezTo>
                    <a:pt x="4576400" y="3546715"/>
                    <a:pt x="3554695" y="4571993"/>
                    <a:pt x="2292190" y="4574197"/>
                  </a:cubicBezTo>
                  <a:cubicBezTo>
                    <a:pt x="1029685" y="4576400"/>
                    <a:pt x="4407" y="3554695"/>
                    <a:pt x="2204" y="2292190"/>
                  </a:cubicBezTo>
                  <a:cubicBezTo>
                    <a:pt x="0" y="1029685"/>
                    <a:pt x="1021705" y="4407"/>
                    <a:pt x="2284210" y="2203"/>
                  </a:cubicBezTo>
                  <a:cubicBezTo>
                    <a:pt x="3546715" y="0"/>
                    <a:pt x="4571993" y="1021705"/>
                    <a:pt x="4574197" y="2284210"/>
                  </a:cubicBezTo>
                  <a:close/>
                </a:path>
              </a:pathLst>
            </a:custGeom>
            <a:blipFill>
              <a:blip r:embed="rId4"/>
              <a:stretch>
                <a:fillRect l="-7956" t="-5606" r="-7411" b="-43605"/>
              </a:stretch>
            </a:blipFill>
          </p:spPr>
          <p:txBody>
            <a:bodyPr/>
            <a:lstStyle/>
            <a:p>
              <a:endParaRPr lang="cs-CZ"/>
            </a:p>
          </p:txBody>
        </p:sp>
        <p:sp>
          <p:nvSpPr>
            <p:cNvPr id="10" name="Freeform 10"/>
            <p:cNvSpPr/>
            <p:nvPr/>
          </p:nvSpPr>
          <p:spPr>
            <a:xfrm>
              <a:off x="0" y="0"/>
              <a:ext cx="4570476" cy="4572000"/>
            </a:xfrm>
            <a:custGeom>
              <a:avLst/>
              <a:gdLst/>
              <a:ahLst/>
              <a:cxnLst/>
              <a:rect l="l" t="t" r="r" b="b"/>
              <a:pathLst>
                <a:path w="4570476" h="4572000">
                  <a:moveTo>
                    <a:pt x="4570476" y="4572000"/>
                  </a:moveTo>
                  <a:lnTo>
                    <a:pt x="0" y="4572000"/>
                  </a:lnTo>
                  <a:lnTo>
                    <a:pt x="0" y="0"/>
                  </a:lnTo>
                  <a:lnTo>
                    <a:pt x="4570476" y="0"/>
                  </a:lnTo>
                  <a:lnTo>
                    <a:pt x="4570476" y="4572000"/>
                  </a:lnTo>
                  <a:close/>
                </a:path>
              </a:pathLst>
            </a:custGeom>
            <a:blipFill>
              <a:blip r:embed="rId3"/>
              <a:stretch>
                <a:fillRect r="-33"/>
              </a:stretch>
            </a:blipFill>
          </p:spPr>
          <p:txBody>
            <a:bodyPr/>
            <a:lstStyle/>
            <a:p>
              <a:endParaRPr lang="cs-CZ"/>
            </a:p>
          </p:txBody>
        </p:sp>
      </p:grpSp>
      <p:grpSp>
        <p:nvGrpSpPr>
          <p:cNvPr id="11" name="Group 11"/>
          <p:cNvGrpSpPr>
            <a:grpSpLocks noChangeAspect="1"/>
          </p:cNvGrpSpPr>
          <p:nvPr/>
        </p:nvGrpSpPr>
        <p:grpSpPr>
          <a:xfrm>
            <a:off x="9657162" y="3794896"/>
            <a:ext cx="3179167" cy="3179167"/>
            <a:chOff x="0" y="0"/>
            <a:chExt cx="4572000" cy="4572000"/>
          </a:xfrm>
        </p:grpSpPr>
        <p:sp>
          <p:nvSpPr>
            <p:cNvPr id="12" name="Freeform 12"/>
            <p:cNvSpPr/>
            <p:nvPr/>
          </p:nvSpPr>
          <p:spPr>
            <a:xfrm>
              <a:off x="-1524" y="0"/>
              <a:ext cx="4572000" cy="4572000"/>
            </a:xfrm>
            <a:custGeom>
              <a:avLst/>
              <a:gdLst/>
              <a:ahLst/>
              <a:cxnLst/>
              <a:rect l="l" t="t" r="r" b="b"/>
              <a:pathLst>
                <a:path w="4572000" h="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5"/>
              <a:stretch>
                <a:fillRect t="-9985" b="-23436"/>
              </a:stretch>
            </a:blipFill>
          </p:spPr>
          <p:txBody>
            <a:bodyPr/>
            <a:lstStyle/>
            <a:p>
              <a:endParaRPr lang="cs-CZ"/>
            </a:p>
          </p:txBody>
        </p:sp>
        <p:sp>
          <p:nvSpPr>
            <p:cNvPr id="13" name="Freeform 13"/>
            <p:cNvSpPr/>
            <p:nvPr/>
          </p:nvSpPr>
          <p:spPr>
            <a:xfrm>
              <a:off x="0" y="0"/>
              <a:ext cx="4570476" cy="4572000"/>
            </a:xfrm>
            <a:custGeom>
              <a:avLst/>
              <a:gdLst/>
              <a:ahLst/>
              <a:cxnLst/>
              <a:rect l="l" t="t" r="r" b="b"/>
              <a:pathLst>
                <a:path w="4570476" h="4572000">
                  <a:moveTo>
                    <a:pt x="4570476" y="4572000"/>
                  </a:moveTo>
                  <a:lnTo>
                    <a:pt x="0" y="4572000"/>
                  </a:lnTo>
                  <a:lnTo>
                    <a:pt x="0" y="0"/>
                  </a:lnTo>
                  <a:lnTo>
                    <a:pt x="4570476" y="0"/>
                  </a:lnTo>
                  <a:lnTo>
                    <a:pt x="4570476" y="4572000"/>
                  </a:lnTo>
                  <a:close/>
                </a:path>
              </a:pathLst>
            </a:custGeom>
            <a:blipFill>
              <a:blip r:embed="rId3"/>
              <a:stretch>
                <a:fillRect r="-33"/>
              </a:stretch>
            </a:blipFill>
          </p:spPr>
          <p:txBody>
            <a:bodyPr/>
            <a:lstStyle/>
            <a:p>
              <a:endParaRPr lang="cs-CZ"/>
            </a:p>
          </p:txBody>
        </p:sp>
      </p:grpSp>
      <p:grpSp>
        <p:nvGrpSpPr>
          <p:cNvPr id="14" name="Group 14"/>
          <p:cNvGrpSpPr>
            <a:grpSpLocks noChangeAspect="1"/>
          </p:cNvGrpSpPr>
          <p:nvPr/>
        </p:nvGrpSpPr>
        <p:grpSpPr>
          <a:xfrm>
            <a:off x="14093629" y="3794896"/>
            <a:ext cx="3179167" cy="3179167"/>
            <a:chOff x="0" y="0"/>
            <a:chExt cx="4572000" cy="4572000"/>
          </a:xfrm>
        </p:grpSpPr>
        <p:sp>
          <p:nvSpPr>
            <p:cNvPr id="15" name="Freeform 15"/>
            <p:cNvSpPr/>
            <p:nvPr/>
          </p:nvSpPr>
          <p:spPr>
            <a:xfrm>
              <a:off x="-1524" y="0"/>
              <a:ext cx="4572000" cy="4572000"/>
            </a:xfrm>
            <a:custGeom>
              <a:avLst/>
              <a:gdLst/>
              <a:ahLst/>
              <a:cxnLst/>
              <a:rect l="l" t="t" r="r" b="b"/>
              <a:pathLst>
                <a:path w="4572000" h="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6"/>
              <a:stretch>
                <a:fillRect l="-14923" t="-8706" r="-15128" b="-21345"/>
              </a:stretch>
            </a:blipFill>
          </p:spPr>
          <p:txBody>
            <a:bodyPr/>
            <a:lstStyle/>
            <a:p>
              <a:endParaRPr lang="cs-CZ"/>
            </a:p>
          </p:txBody>
        </p:sp>
        <p:sp>
          <p:nvSpPr>
            <p:cNvPr id="16" name="Freeform 16"/>
            <p:cNvSpPr/>
            <p:nvPr/>
          </p:nvSpPr>
          <p:spPr>
            <a:xfrm>
              <a:off x="0" y="0"/>
              <a:ext cx="4570476" cy="4572000"/>
            </a:xfrm>
            <a:custGeom>
              <a:avLst/>
              <a:gdLst/>
              <a:ahLst/>
              <a:cxnLst/>
              <a:rect l="l" t="t" r="r" b="b"/>
              <a:pathLst>
                <a:path w="4570476" h="4572000">
                  <a:moveTo>
                    <a:pt x="4570476" y="4572000"/>
                  </a:moveTo>
                  <a:lnTo>
                    <a:pt x="0" y="4572000"/>
                  </a:lnTo>
                  <a:lnTo>
                    <a:pt x="0" y="0"/>
                  </a:lnTo>
                  <a:lnTo>
                    <a:pt x="4570476" y="0"/>
                  </a:lnTo>
                  <a:lnTo>
                    <a:pt x="4570476" y="4572000"/>
                  </a:lnTo>
                  <a:close/>
                </a:path>
              </a:pathLst>
            </a:custGeom>
            <a:blipFill>
              <a:blip r:embed="rId3"/>
              <a:stretch>
                <a:fillRect r="-33"/>
              </a:stretch>
            </a:blipFill>
          </p:spPr>
          <p:txBody>
            <a:bodyPr/>
            <a:lstStyle/>
            <a:p>
              <a:endParaRPr lang="cs-CZ"/>
            </a:p>
          </p:txBody>
        </p:sp>
      </p:grpSp>
      <p:sp>
        <p:nvSpPr>
          <p:cNvPr id="17" name="TextBox 17"/>
          <p:cNvSpPr txBox="1"/>
          <p:nvPr/>
        </p:nvSpPr>
        <p:spPr>
          <a:xfrm>
            <a:off x="543294" y="7075609"/>
            <a:ext cx="3661865" cy="1857306"/>
          </a:xfrm>
          <a:prstGeom prst="rect">
            <a:avLst/>
          </a:prstGeom>
        </p:spPr>
        <p:txBody>
          <a:bodyPr lIns="0" tIns="0" rIns="0" bIns="0" rtlCol="0" anchor="t">
            <a:spAutoFit/>
          </a:bodyPr>
          <a:lstStyle/>
          <a:p>
            <a:pPr algn="ctr">
              <a:lnSpc>
                <a:spcPts val="2132"/>
              </a:lnSpc>
            </a:pPr>
            <a:r>
              <a:rPr lang="en-US" sz="1523" spc="158">
                <a:solidFill>
                  <a:srgbClr val="A00000"/>
                </a:solidFill>
                <a:latin typeface="Didact Gothic"/>
                <a:ea typeface="Didact Gothic"/>
                <a:cs typeface="Didact Gothic"/>
                <a:sym typeface="Didact Gothic"/>
              </a:rPr>
              <a:t>(1793–1857)</a:t>
            </a:r>
          </a:p>
          <a:p>
            <a:pPr marL="328863"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Vynálezce šroubového lodního pohonu, ale také zlepšil konstrukci ručních stříkaček.</a:t>
            </a:r>
          </a:p>
          <a:p>
            <a:pPr marL="328863"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Byl lesníkem a experimentoval s hašením lesních požárů.</a:t>
            </a:r>
          </a:p>
          <a:p>
            <a:pPr algn="ctr">
              <a:lnSpc>
                <a:spcPts val="2132"/>
              </a:lnSpc>
              <a:spcBef>
                <a:spcPct val="0"/>
              </a:spcBef>
            </a:pPr>
            <a:endParaRPr lang="en-US" sz="1523" spc="158">
              <a:solidFill>
                <a:srgbClr val="A00000"/>
              </a:solidFill>
              <a:latin typeface="Didact Gothic"/>
              <a:ea typeface="Didact Gothic"/>
              <a:cs typeface="Didact Gothic"/>
              <a:sym typeface="Didact Gothic"/>
            </a:endParaRPr>
          </a:p>
        </p:txBody>
      </p:sp>
      <p:sp>
        <p:nvSpPr>
          <p:cNvPr id="18" name="TextBox 18"/>
          <p:cNvSpPr txBox="1"/>
          <p:nvPr/>
        </p:nvSpPr>
        <p:spPr>
          <a:xfrm>
            <a:off x="4979762" y="7075609"/>
            <a:ext cx="3661865" cy="2124080"/>
          </a:xfrm>
          <a:prstGeom prst="rect">
            <a:avLst/>
          </a:prstGeom>
        </p:spPr>
        <p:txBody>
          <a:bodyPr lIns="0" tIns="0" rIns="0" bIns="0" rtlCol="0" anchor="t">
            <a:spAutoFit/>
          </a:bodyPr>
          <a:lstStyle/>
          <a:p>
            <a:pPr algn="ctr">
              <a:lnSpc>
                <a:spcPts val="2132"/>
              </a:lnSpc>
            </a:pPr>
            <a:r>
              <a:rPr lang="en-US" sz="1523" spc="158">
                <a:solidFill>
                  <a:srgbClr val="A00000"/>
                </a:solidFill>
                <a:latin typeface="Didact Gothic"/>
                <a:ea typeface="Didact Gothic"/>
                <a:cs typeface="Didact Gothic"/>
                <a:sym typeface="Didact Gothic"/>
              </a:rPr>
              <a:t>(1846 –1913)</a:t>
            </a:r>
          </a:p>
          <a:p>
            <a:pPr marL="328865"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Stál u založení prvního českého dobrovolného hasičského sboru ve Velvarech (1864).</a:t>
            </a:r>
          </a:p>
          <a:p>
            <a:pPr marL="328865" lvl="1" indent="-164432" algn="ctr">
              <a:lnSpc>
                <a:spcPts val="2132"/>
              </a:lnSpc>
              <a:buFont typeface="Arial"/>
              <a:buChar char="•"/>
            </a:pPr>
            <a:r>
              <a:rPr lang="en-US" sz="1523" spc="158">
                <a:solidFill>
                  <a:srgbClr val="A00000"/>
                </a:solidFill>
                <a:latin typeface="Didact Gothic"/>
                <a:ea typeface="Didact Gothic"/>
                <a:cs typeface="Didact Gothic"/>
                <a:sym typeface="Didact Gothic"/>
              </a:rPr>
              <a:t>Byl průkopníkem organizace dobrovolných hasičských jednotek.</a:t>
            </a:r>
          </a:p>
          <a:p>
            <a:pPr algn="ctr">
              <a:lnSpc>
                <a:spcPts val="2132"/>
              </a:lnSpc>
              <a:spcBef>
                <a:spcPct val="0"/>
              </a:spcBef>
            </a:pPr>
            <a:endParaRPr lang="en-US" sz="1523" spc="158">
              <a:solidFill>
                <a:srgbClr val="A00000"/>
              </a:solidFill>
              <a:latin typeface="Didact Gothic"/>
              <a:ea typeface="Didact Gothic"/>
              <a:cs typeface="Didact Gothic"/>
              <a:sym typeface="Didact Gothic"/>
            </a:endParaRPr>
          </a:p>
        </p:txBody>
      </p:sp>
      <p:sp>
        <p:nvSpPr>
          <p:cNvPr id="19" name="TextBox 19"/>
          <p:cNvSpPr txBox="1"/>
          <p:nvPr/>
        </p:nvSpPr>
        <p:spPr>
          <a:xfrm>
            <a:off x="8641627" y="7075609"/>
            <a:ext cx="4330557" cy="2657629"/>
          </a:xfrm>
          <a:prstGeom prst="rect">
            <a:avLst/>
          </a:prstGeom>
        </p:spPr>
        <p:txBody>
          <a:bodyPr lIns="0" tIns="0" rIns="0" bIns="0" rtlCol="0" anchor="t">
            <a:spAutoFit/>
          </a:bodyPr>
          <a:lstStyle/>
          <a:p>
            <a:pPr algn="ctr">
              <a:lnSpc>
                <a:spcPts val="2132"/>
              </a:lnSpc>
            </a:pPr>
            <a:r>
              <a:rPr lang="en-US" sz="1523" spc="158">
                <a:solidFill>
                  <a:srgbClr val="A00000"/>
                </a:solidFill>
                <a:latin typeface="Didact Gothic"/>
                <a:ea typeface="Didact Gothic"/>
                <a:cs typeface="Didact Gothic"/>
                <a:sym typeface="Didact Gothic"/>
              </a:rPr>
              <a:t>(1869-1933)</a:t>
            </a:r>
          </a:p>
          <a:p>
            <a:pPr marL="328863" lvl="1" indent="-164432" algn="ctr">
              <a:lnSpc>
                <a:spcPts val="2132"/>
              </a:lnSpc>
              <a:buFont typeface="Arial"/>
              <a:buChar char="•"/>
            </a:pPr>
            <a:r>
              <a:rPr lang="en-US" sz="1523" spc="158" err="1">
                <a:solidFill>
                  <a:srgbClr val="A00000"/>
                </a:solidFill>
                <a:latin typeface="Didact Gothic"/>
                <a:ea typeface="Didact Gothic"/>
                <a:cs typeface="Didact Gothic"/>
                <a:sym typeface="Didact Gothic"/>
              </a:rPr>
              <a:t>Jeden</a:t>
            </a:r>
            <a:r>
              <a:rPr lang="en-US" sz="1523" spc="158">
                <a:solidFill>
                  <a:srgbClr val="A00000"/>
                </a:solidFill>
                <a:latin typeface="Didact Gothic"/>
                <a:ea typeface="Didact Gothic"/>
                <a:cs typeface="Didact Gothic"/>
                <a:sym typeface="Didact Gothic"/>
              </a:rPr>
              <a:t> z </a:t>
            </a:r>
            <a:r>
              <a:rPr lang="en-US" sz="1523" spc="158" err="1">
                <a:solidFill>
                  <a:srgbClr val="A00000"/>
                </a:solidFill>
                <a:latin typeface="Didact Gothic"/>
                <a:ea typeface="Didact Gothic"/>
                <a:cs typeface="Didact Gothic"/>
                <a:sym typeface="Didact Gothic"/>
              </a:rPr>
              <a:t>prvních</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organizátorů</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moderní</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požární</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ochrany</a:t>
            </a:r>
            <a:r>
              <a:rPr lang="en-US" sz="1523" spc="158">
                <a:solidFill>
                  <a:srgbClr val="A00000"/>
                </a:solidFill>
                <a:latin typeface="Didact Gothic"/>
                <a:ea typeface="Didact Gothic"/>
                <a:cs typeface="Didact Gothic"/>
                <a:sym typeface="Didact Gothic"/>
              </a:rPr>
              <a:t> v </a:t>
            </a:r>
            <a:r>
              <a:rPr lang="en-US" sz="1523" spc="158" err="1">
                <a:solidFill>
                  <a:srgbClr val="A00000"/>
                </a:solidFill>
                <a:latin typeface="Didact Gothic"/>
                <a:ea typeface="Didact Gothic"/>
                <a:cs typeface="Didact Gothic"/>
                <a:sym typeface="Didact Gothic"/>
              </a:rPr>
              <a:t>Čechách</a:t>
            </a:r>
            <a:r>
              <a:rPr lang="en-US" sz="1523" spc="158">
                <a:solidFill>
                  <a:srgbClr val="A00000"/>
                </a:solidFill>
                <a:latin typeface="Didact Gothic"/>
                <a:ea typeface="Didact Gothic"/>
                <a:cs typeface="Didact Gothic"/>
                <a:sym typeface="Didact Gothic"/>
              </a:rPr>
              <a:t>.</a:t>
            </a:r>
          </a:p>
          <a:p>
            <a:pPr marL="328863" lvl="1" indent="-164432" algn="ctr">
              <a:lnSpc>
                <a:spcPts val="2132"/>
              </a:lnSpc>
              <a:buFont typeface="Arial"/>
              <a:buChar char="•"/>
            </a:pPr>
            <a:r>
              <a:rPr lang="en-US" sz="1523" spc="158" err="1">
                <a:solidFill>
                  <a:srgbClr val="A00000"/>
                </a:solidFill>
                <a:latin typeface="Didact Gothic"/>
                <a:ea typeface="Didact Gothic"/>
                <a:cs typeface="Didact Gothic"/>
                <a:sym typeface="Didact Gothic"/>
              </a:rPr>
              <a:t>Podílel</a:t>
            </a:r>
            <a:r>
              <a:rPr lang="en-US" sz="1523" spc="158">
                <a:solidFill>
                  <a:srgbClr val="A00000"/>
                </a:solidFill>
                <a:latin typeface="Didact Gothic"/>
                <a:ea typeface="Didact Gothic"/>
                <a:cs typeface="Didact Gothic"/>
                <a:sym typeface="Didact Gothic"/>
              </a:rPr>
              <a:t> se </a:t>
            </a:r>
            <a:r>
              <a:rPr lang="en-US" sz="1523" spc="158" err="1">
                <a:solidFill>
                  <a:srgbClr val="A00000"/>
                </a:solidFill>
                <a:latin typeface="Didact Gothic"/>
                <a:ea typeface="Didact Gothic"/>
                <a:cs typeface="Didact Gothic"/>
                <a:sym typeface="Didact Gothic"/>
              </a:rPr>
              <a:t>na</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zavedení</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profesionálních</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hasičských</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sborů</a:t>
            </a:r>
            <a:r>
              <a:rPr lang="en-US" sz="1523" spc="158">
                <a:solidFill>
                  <a:srgbClr val="A00000"/>
                </a:solidFill>
                <a:latin typeface="Didact Gothic"/>
                <a:ea typeface="Didact Gothic"/>
                <a:cs typeface="Didact Gothic"/>
                <a:sym typeface="Didact Gothic"/>
              </a:rPr>
              <a:t>.</a:t>
            </a:r>
          </a:p>
          <a:p>
            <a:pPr marL="328863" lvl="1" indent="-164432" algn="ctr">
              <a:lnSpc>
                <a:spcPts val="2132"/>
              </a:lnSpc>
              <a:buFont typeface="Arial"/>
              <a:buChar char="•"/>
            </a:pPr>
            <a:r>
              <a:rPr lang="en-US" sz="1523" spc="158" err="1">
                <a:solidFill>
                  <a:srgbClr val="A00000"/>
                </a:solidFill>
                <a:latin typeface="Didact Gothic"/>
                <a:ea typeface="Didact Gothic"/>
                <a:cs typeface="Didact Gothic"/>
                <a:sym typeface="Didact Gothic"/>
              </a:rPr>
              <a:t>Prosazoval</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lepší</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výcvik</a:t>
            </a:r>
            <a:r>
              <a:rPr lang="en-US" sz="1523" spc="158">
                <a:solidFill>
                  <a:srgbClr val="A00000"/>
                </a:solidFill>
                <a:latin typeface="Didact Gothic"/>
                <a:ea typeface="Didact Gothic"/>
                <a:cs typeface="Didact Gothic"/>
                <a:sym typeface="Didact Gothic"/>
              </a:rPr>
              <a:t> a </a:t>
            </a:r>
            <a:r>
              <a:rPr lang="en-US" sz="1523" spc="158" err="1">
                <a:solidFill>
                  <a:srgbClr val="A00000"/>
                </a:solidFill>
                <a:latin typeface="Didact Gothic"/>
                <a:ea typeface="Didact Gothic"/>
                <a:cs typeface="Didact Gothic"/>
                <a:sym typeface="Didact Gothic"/>
              </a:rPr>
              <a:t>modernizaci</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vybavení</a:t>
            </a:r>
            <a:r>
              <a:rPr lang="en-US" sz="1523" spc="158">
                <a:solidFill>
                  <a:srgbClr val="A00000"/>
                </a:solidFill>
                <a:latin typeface="Didact Gothic"/>
                <a:ea typeface="Didact Gothic"/>
                <a:cs typeface="Didact Gothic"/>
                <a:sym typeface="Didact Gothic"/>
              </a:rPr>
              <a:t>.</a:t>
            </a:r>
          </a:p>
          <a:p>
            <a:pPr marL="328863" lvl="1" indent="-164432" algn="ctr">
              <a:lnSpc>
                <a:spcPts val="2132"/>
              </a:lnSpc>
              <a:spcBef>
                <a:spcPct val="0"/>
              </a:spcBef>
              <a:buFont typeface="Arial"/>
              <a:buChar char="•"/>
            </a:pPr>
            <a:r>
              <a:rPr lang="en-US" sz="1523" spc="158" err="1">
                <a:solidFill>
                  <a:srgbClr val="A00000"/>
                </a:solidFill>
                <a:latin typeface="Didact Gothic"/>
                <a:ea typeface="Didact Gothic"/>
                <a:cs typeface="Didact Gothic"/>
                <a:sym typeface="Didact Gothic"/>
              </a:rPr>
              <a:t>Byl</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i</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průkopníkem</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záchranářství</a:t>
            </a:r>
            <a:r>
              <a:rPr lang="en-US" sz="1523" spc="158">
                <a:solidFill>
                  <a:srgbClr val="A00000"/>
                </a:solidFill>
                <a:latin typeface="Didact Gothic"/>
                <a:ea typeface="Didact Gothic"/>
                <a:cs typeface="Didact Gothic"/>
                <a:sym typeface="Didact Gothic"/>
              </a:rPr>
              <a:t> a </a:t>
            </a:r>
            <a:r>
              <a:rPr lang="en-US" sz="1523" spc="158" err="1">
                <a:solidFill>
                  <a:srgbClr val="A00000"/>
                </a:solidFill>
                <a:latin typeface="Didact Gothic"/>
                <a:ea typeface="Didact Gothic"/>
                <a:cs typeface="Didact Gothic"/>
                <a:sym typeface="Didact Gothic"/>
              </a:rPr>
              <a:t>sportu</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včetně</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prvních</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pokusů</a:t>
            </a:r>
            <a:r>
              <a:rPr lang="en-US" sz="1523" spc="158">
                <a:solidFill>
                  <a:srgbClr val="A00000"/>
                </a:solidFill>
                <a:latin typeface="Didact Gothic"/>
                <a:ea typeface="Didact Gothic"/>
                <a:cs typeface="Didact Gothic"/>
                <a:sym typeface="Didact Gothic"/>
              </a:rPr>
              <a:t> o </a:t>
            </a:r>
            <a:r>
              <a:rPr lang="en-US" sz="1523" spc="158" err="1">
                <a:solidFill>
                  <a:srgbClr val="A00000"/>
                </a:solidFill>
                <a:latin typeface="Didact Gothic"/>
                <a:ea typeface="Didact Gothic"/>
                <a:cs typeface="Didact Gothic"/>
                <a:sym typeface="Didact Gothic"/>
              </a:rPr>
              <a:t>využití</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motorových</a:t>
            </a:r>
            <a:r>
              <a:rPr lang="en-US" sz="1523" spc="158">
                <a:solidFill>
                  <a:srgbClr val="A00000"/>
                </a:solidFill>
                <a:latin typeface="Didact Gothic"/>
                <a:ea typeface="Didact Gothic"/>
                <a:cs typeface="Didact Gothic"/>
                <a:sym typeface="Didact Gothic"/>
              </a:rPr>
              <a:t> </a:t>
            </a:r>
            <a:r>
              <a:rPr lang="en-US" sz="1523" spc="158" err="1">
                <a:solidFill>
                  <a:srgbClr val="A00000"/>
                </a:solidFill>
                <a:latin typeface="Didact Gothic"/>
                <a:ea typeface="Didact Gothic"/>
                <a:cs typeface="Didact Gothic"/>
                <a:sym typeface="Didact Gothic"/>
              </a:rPr>
              <a:t>vozidel</a:t>
            </a:r>
            <a:r>
              <a:rPr lang="en-US" sz="1523" spc="158">
                <a:solidFill>
                  <a:srgbClr val="A00000"/>
                </a:solidFill>
                <a:latin typeface="Didact Gothic"/>
                <a:ea typeface="Didact Gothic"/>
                <a:cs typeface="Didact Gothic"/>
                <a:sym typeface="Didact Gothic"/>
              </a:rPr>
              <a:t> v </a:t>
            </a:r>
            <a:r>
              <a:rPr lang="en-US" sz="1523" spc="158" err="1">
                <a:solidFill>
                  <a:srgbClr val="A00000"/>
                </a:solidFill>
                <a:latin typeface="Didact Gothic"/>
                <a:ea typeface="Didact Gothic"/>
                <a:cs typeface="Didact Gothic"/>
                <a:sym typeface="Didact Gothic"/>
              </a:rPr>
              <a:t>hasičství</a:t>
            </a:r>
            <a:r>
              <a:rPr lang="en-US" sz="1523" spc="158">
                <a:solidFill>
                  <a:srgbClr val="A00000"/>
                </a:solidFill>
                <a:latin typeface="Didact Gothic"/>
                <a:ea typeface="Didact Gothic"/>
                <a:cs typeface="Didact Gothic"/>
                <a:sym typeface="Didact Gothic"/>
              </a:rPr>
              <a:t>.</a:t>
            </a:r>
          </a:p>
        </p:txBody>
      </p:sp>
      <p:sp>
        <p:nvSpPr>
          <p:cNvPr id="20" name="TextBox 20"/>
          <p:cNvSpPr txBox="1"/>
          <p:nvPr/>
        </p:nvSpPr>
        <p:spPr>
          <a:xfrm>
            <a:off x="5397196" y="3282085"/>
            <a:ext cx="2826997" cy="613516"/>
          </a:xfrm>
          <a:prstGeom prst="rect">
            <a:avLst/>
          </a:prstGeom>
        </p:spPr>
        <p:txBody>
          <a:bodyPr lIns="0" tIns="0" rIns="0" bIns="0" rtlCol="0" anchor="t">
            <a:spAutoFit/>
          </a:bodyPr>
          <a:lstStyle/>
          <a:p>
            <a:pPr marL="0" lvl="0" indent="0" algn="ctr">
              <a:lnSpc>
                <a:spcPts val="5030"/>
              </a:lnSpc>
              <a:spcBef>
                <a:spcPct val="0"/>
              </a:spcBef>
            </a:pPr>
            <a:r>
              <a:rPr lang="en-US" sz="3592" b="1">
                <a:solidFill>
                  <a:srgbClr val="FAFAFA"/>
                </a:solidFill>
                <a:latin typeface="Lora Bold"/>
                <a:ea typeface="Lora Bold"/>
                <a:cs typeface="Lora Bold"/>
                <a:sym typeface="Lora Bold"/>
              </a:rPr>
              <a:t>Karel Krohn</a:t>
            </a:r>
          </a:p>
        </p:txBody>
      </p:sp>
      <p:sp>
        <p:nvSpPr>
          <p:cNvPr id="21" name="TextBox 21"/>
          <p:cNvSpPr txBox="1"/>
          <p:nvPr/>
        </p:nvSpPr>
        <p:spPr>
          <a:xfrm>
            <a:off x="8828706" y="3282085"/>
            <a:ext cx="4917664" cy="613516"/>
          </a:xfrm>
          <a:prstGeom prst="rect">
            <a:avLst/>
          </a:prstGeom>
        </p:spPr>
        <p:txBody>
          <a:bodyPr lIns="0" tIns="0" rIns="0" bIns="0" rtlCol="0" anchor="t">
            <a:spAutoFit/>
          </a:bodyPr>
          <a:lstStyle/>
          <a:p>
            <a:pPr marL="0" lvl="0" indent="0" algn="ctr">
              <a:lnSpc>
                <a:spcPts val="5030"/>
              </a:lnSpc>
              <a:spcBef>
                <a:spcPct val="0"/>
              </a:spcBef>
            </a:pPr>
            <a:r>
              <a:rPr lang="en-US" sz="3592" b="1">
                <a:solidFill>
                  <a:srgbClr val="FAFAFA"/>
                </a:solidFill>
                <a:latin typeface="Lora Bold"/>
                <a:ea typeface="Lora Bold"/>
                <a:cs typeface="Lora Bold"/>
                <a:sym typeface="Lora Bold"/>
              </a:rPr>
              <a:t>Josef Rössler-Ořovský </a:t>
            </a:r>
          </a:p>
        </p:txBody>
      </p:sp>
      <p:sp>
        <p:nvSpPr>
          <p:cNvPr id="22" name="TextBox 22"/>
          <p:cNvSpPr txBox="1"/>
          <p:nvPr/>
        </p:nvSpPr>
        <p:spPr>
          <a:xfrm>
            <a:off x="877577" y="3282085"/>
            <a:ext cx="2993300" cy="613516"/>
          </a:xfrm>
          <a:prstGeom prst="rect">
            <a:avLst/>
          </a:prstGeom>
        </p:spPr>
        <p:txBody>
          <a:bodyPr lIns="0" tIns="0" rIns="0" bIns="0" rtlCol="0" anchor="t">
            <a:spAutoFit/>
          </a:bodyPr>
          <a:lstStyle/>
          <a:p>
            <a:pPr marL="0" lvl="0" indent="0" algn="ctr">
              <a:lnSpc>
                <a:spcPts val="5030"/>
              </a:lnSpc>
              <a:spcBef>
                <a:spcPct val="0"/>
              </a:spcBef>
            </a:pPr>
            <a:r>
              <a:rPr lang="en-US" sz="3592" b="1">
                <a:solidFill>
                  <a:srgbClr val="FAFAFA"/>
                </a:solidFill>
                <a:latin typeface="Lora Bold"/>
                <a:ea typeface="Lora Bold"/>
                <a:cs typeface="Lora Bold"/>
                <a:sym typeface="Lora Bold"/>
              </a:rPr>
              <a:t>Josef Ressel</a:t>
            </a:r>
          </a:p>
        </p:txBody>
      </p:sp>
      <p:sp>
        <p:nvSpPr>
          <p:cNvPr id="23" name="TextBox 23"/>
          <p:cNvSpPr txBox="1"/>
          <p:nvPr/>
        </p:nvSpPr>
        <p:spPr>
          <a:xfrm>
            <a:off x="785059" y="866775"/>
            <a:ext cx="16561222" cy="1467481"/>
          </a:xfrm>
          <a:prstGeom prst="rect">
            <a:avLst/>
          </a:prstGeom>
        </p:spPr>
        <p:txBody>
          <a:bodyPr lIns="0" tIns="0" rIns="0" bIns="0" rtlCol="0" anchor="t">
            <a:spAutoFit/>
          </a:bodyPr>
          <a:lstStyle/>
          <a:p>
            <a:pPr algn="ctr">
              <a:lnSpc>
                <a:spcPts val="12040"/>
              </a:lnSpc>
            </a:pPr>
            <a:r>
              <a:rPr lang="en-US" sz="8600">
                <a:solidFill>
                  <a:srgbClr val="FFFFFF"/>
                </a:solidFill>
                <a:latin typeface="Cantata One"/>
                <a:ea typeface="Cantata One"/>
                <a:cs typeface="Cantata One"/>
                <a:sym typeface="Cantata One"/>
              </a:rPr>
              <a:t>Významné hasičské osobnosti</a:t>
            </a:r>
          </a:p>
        </p:txBody>
      </p:sp>
      <p:sp>
        <p:nvSpPr>
          <p:cNvPr id="24" name="TextBox 24"/>
          <p:cNvSpPr txBox="1"/>
          <p:nvPr/>
        </p:nvSpPr>
        <p:spPr>
          <a:xfrm>
            <a:off x="14174799" y="3282085"/>
            <a:ext cx="3171482" cy="613516"/>
          </a:xfrm>
          <a:prstGeom prst="rect">
            <a:avLst/>
          </a:prstGeom>
        </p:spPr>
        <p:txBody>
          <a:bodyPr lIns="0" tIns="0" rIns="0" bIns="0" rtlCol="0" anchor="t">
            <a:spAutoFit/>
          </a:bodyPr>
          <a:lstStyle/>
          <a:p>
            <a:pPr marL="0" lvl="0" indent="0" algn="ctr">
              <a:lnSpc>
                <a:spcPts val="5030"/>
              </a:lnSpc>
              <a:spcBef>
                <a:spcPct val="0"/>
              </a:spcBef>
            </a:pPr>
            <a:r>
              <a:rPr lang="en-US" sz="3592" b="1">
                <a:solidFill>
                  <a:srgbClr val="FAFAFA"/>
                </a:solidFill>
                <a:latin typeface="Lora Bold"/>
                <a:ea typeface="Lora Bold"/>
                <a:cs typeface="Lora Bold"/>
                <a:sym typeface="Lora Bold"/>
              </a:rPr>
              <a:t>Václav Havel</a:t>
            </a:r>
          </a:p>
        </p:txBody>
      </p:sp>
      <p:sp>
        <p:nvSpPr>
          <p:cNvPr id="25" name="TextBox 25"/>
          <p:cNvSpPr txBox="1"/>
          <p:nvPr/>
        </p:nvSpPr>
        <p:spPr>
          <a:xfrm>
            <a:off x="12835269" y="7075609"/>
            <a:ext cx="5442935" cy="3057888"/>
          </a:xfrm>
          <a:prstGeom prst="rect">
            <a:avLst/>
          </a:prstGeom>
        </p:spPr>
        <p:txBody>
          <a:bodyPr wrap="square" lIns="0" tIns="0" rIns="0" bIns="0" rtlCol="0" anchor="t">
            <a:spAutoFit/>
          </a:bodyPr>
          <a:lstStyle/>
          <a:p>
            <a:pPr algn="ctr">
              <a:lnSpc>
                <a:spcPts val="1992"/>
              </a:lnSpc>
            </a:pPr>
            <a:r>
              <a:rPr lang="en-US" sz="1423" spc="148">
                <a:solidFill>
                  <a:srgbClr val="A00000"/>
                </a:solidFill>
                <a:latin typeface="Didact Gothic"/>
                <a:ea typeface="Didact Gothic"/>
                <a:cs typeface="Didact Gothic"/>
                <a:sym typeface="Didact Gothic"/>
              </a:rPr>
              <a:t>(1936–2011)</a:t>
            </a:r>
          </a:p>
          <a:p>
            <a:pPr marL="307274" lvl="1" indent="-153637" algn="ctr">
              <a:lnSpc>
                <a:spcPts val="1992"/>
              </a:lnSpc>
              <a:buFont typeface="Arial"/>
              <a:buChar char="•"/>
            </a:pP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Podpora</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hasičů</a:t>
            </a:r>
            <a:r>
              <a:rPr lang="en-US" sz="1423" spc="148">
                <a:solidFill>
                  <a:srgbClr val="A00000"/>
                </a:solidFill>
                <a:latin typeface="Didact Gothic"/>
                <a:ea typeface="Didact Gothic"/>
                <a:cs typeface="Didact Gothic"/>
                <a:sym typeface="Didact Gothic"/>
              </a:rPr>
              <a:t> – </a:t>
            </a:r>
            <a:r>
              <a:rPr lang="en-US" sz="1423" spc="148" err="1">
                <a:solidFill>
                  <a:srgbClr val="A00000"/>
                </a:solidFill>
                <a:latin typeface="Didact Gothic"/>
                <a:ea typeface="Didact Gothic"/>
                <a:cs typeface="Didact Gothic"/>
                <a:sym typeface="Didact Gothic"/>
              </a:rPr>
              <a:t>Během</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svého</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prezidentského</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období</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oceňoval</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práci</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hasičů</a:t>
            </a:r>
            <a:r>
              <a:rPr lang="en-US" sz="1423" spc="148">
                <a:solidFill>
                  <a:srgbClr val="A00000"/>
                </a:solidFill>
                <a:latin typeface="Didact Gothic"/>
                <a:ea typeface="Didact Gothic"/>
                <a:cs typeface="Didact Gothic"/>
                <a:sym typeface="Didact Gothic"/>
              </a:rPr>
              <a:t> a </a:t>
            </a:r>
            <a:r>
              <a:rPr lang="en-US" sz="1423" spc="148" err="1">
                <a:solidFill>
                  <a:srgbClr val="A00000"/>
                </a:solidFill>
                <a:latin typeface="Didact Gothic"/>
                <a:ea typeface="Didact Gothic"/>
                <a:cs typeface="Didact Gothic"/>
                <a:sym typeface="Didact Gothic"/>
              </a:rPr>
              <a:t>jejich</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zásluhy</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při</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ochraně</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obyvatel</a:t>
            </a:r>
            <a:r>
              <a:rPr lang="en-US" sz="1423" spc="148">
                <a:solidFill>
                  <a:srgbClr val="A00000"/>
                </a:solidFill>
                <a:latin typeface="Didact Gothic"/>
                <a:ea typeface="Didact Gothic"/>
                <a:cs typeface="Didact Gothic"/>
                <a:sym typeface="Didact Gothic"/>
              </a:rPr>
              <a:t>.</a:t>
            </a:r>
          </a:p>
          <a:p>
            <a:pPr marL="307274" lvl="1" indent="-153637" algn="ctr">
              <a:lnSpc>
                <a:spcPts val="1992"/>
              </a:lnSpc>
              <a:buFont typeface="Arial"/>
              <a:buChar char="•"/>
            </a:pPr>
            <a:r>
              <a:rPr lang="en-US" sz="1423" spc="148" err="1">
                <a:solidFill>
                  <a:srgbClr val="A00000"/>
                </a:solidFill>
                <a:latin typeface="Didact Gothic"/>
                <a:ea typeface="Didact Gothic"/>
                <a:cs typeface="Didact Gothic"/>
                <a:sym typeface="Didact Gothic"/>
              </a:rPr>
              <a:t>Návštěva</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hasičských</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sborů</a:t>
            </a:r>
            <a:r>
              <a:rPr lang="en-US" sz="1423" spc="148">
                <a:solidFill>
                  <a:srgbClr val="A00000"/>
                </a:solidFill>
                <a:latin typeface="Didact Gothic"/>
                <a:ea typeface="Didact Gothic"/>
                <a:cs typeface="Didact Gothic"/>
                <a:sym typeface="Didact Gothic"/>
              </a:rPr>
              <a:t> – V </a:t>
            </a:r>
            <a:r>
              <a:rPr lang="en-US" sz="1423" spc="148" err="1">
                <a:solidFill>
                  <a:srgbClr val="A00000"/>
                </a:solidFill>
                <a:latin typeface="Didact Gothic"/>
                <a:ea typeface="Didact Gothic"/>
                <a:cs typeface="Didact Gothic"/>
                <a:sym typeface="Didact Gothic"/>
              </a:rPr>
              <a:t>roce</a:t>
            </a:r>
            <a:r>
              <a:rPr lang="en-US" sz="1423" spc="148">
                <a:solidFill>
                  <a:srgbClr val="A00000"/>
                </a:solidFill>
                <a:latin typeface="Didact Gothic"/>
                <a:ea typeface="Didact Gothic"/>
                <a:cs typeface="Didact Gothic"/>
                <a:sym typeface="Didact Gothic"/>
              </a:rPr>
              <a:t> 1991 </a:t>
            </a:r>
            <a:r>
              <a:rPr lang="en-US" sz="1423" spc="148" err="1">
                <a:solidFill>
                  <a:srgbClr val="A00000"/>
                </a:solidFill>
                <a:latin typeface="Didact Gothic"/>
                <a:ea typeface="Didact Gothic"/>
                <a:cs typeface="Didact Gothic"/>
                <a:sym typeface="Didact Gothic"/>
              </a:rPr>
              <a:t>navštívil</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Hasičský</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sbor</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hlavního</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města</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Prahy</a:t>
            </a:r>
            <a:r>
              <a:rPr lang="en-US" sz="1423" spc="148">
                <a:solidFill>
                  <a:srgbClr val="A00000"/>
                </a:solidFill>
                <a:latin typeface="Didact Gothic"/>
                <a:ea typeface="Didact Gothic"/>
                <a:cs typeface="Didact Gothic"/>
                <a:sym typeface="Didact Gothic"/>
              </a:rPr>
              <a:t> a </a:t>
            </a:r>
            <a:r>
              <a:rPr lang="en-US" sz="1423" spc="148" err="1">
                <a:solidFill>
                  <a:srgbClr val="A00000"/>
                </a:solidFill>
                <a:latin typeface="Didact Gothic"/>
                <a:ea typeface="Didact Gothic"/>
                <a:cs typeface="Didact Gothic"/>
                <a:sym typeface="Didact Gothic"/>
              </a:rPr>
              <a:t>vyjádřil</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uznání</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jejich</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profesionalitě</a:t>
            </a:r>
            <a:r>
              <a:rPr lang="en-US" sz="1423" spc="148">
                <a:solidFill>
                  <a:srgbClr val="A00000"/>
                </a:solidFill>
                <a:latin typeface="Didact Gothic"/>
                <a:ea typeface="Didact Gothic"/>
                <a:cs typeface="Didact Gothic"/>
                <a:sym typeface="Didact Gothic"/>
              </a:rPr>
              <a:t>.</a:t>
            </a:r>
          </a:p>
          <a:p>
            <a:pPr indent="-303563" algn="ctr">
              <a:lnSpc>
                <a:spcPts val="1992"/>
              </a:lnSpc>
              <a:buFont typeface="Arial"/>
              <a:buChar char="•"/>
            </a:pPr>
            <a:r>
              <a:rPr lang="en-US" sz="1423" spc="148" err="1">
                <a:solidFill>
                  <a:srgbClr val="A00000"/>
                </a:solidFill>
                <a:latin typeface="Didact Gothic"/>
                <a:ea typeface="Didact Gothic"/>
                <a:cs typeface="Didact Gothic"/>
                <a:sym typeface="Didact Gothic"/>
              </a:rPr>
              <a:t>Přibyslav</a:t>
            </a:r>
            <a:r>
              <a:rPr lang="en-US" sz="1423" spc="148">
                <a:solidFill>
                  <a:srgbClr val="A00000"/>
                </a:solidFill>
                <a:latin typeface="Didact Gothic"/>
                <a:ea typeface="Didact Gothic"/>
                <a:cs typeface="Didact Gothic"/>
                <a:sym typeface="Didact Gothic"/>
              </a:rPr>
              <a:t> a Centrum </a:t>
            </a:r>
            <a:r>
              <a:rPr lang="en-US" sz="1423" spc="148" err="1">
                <a:solidFill>
                  <a:srgbClr val="A00000"/>
                </a:solidFill>
                <a:latin typeface="Didact Gothic"/>
                <a:ea typeface="Didact Gothic"/>
                <a:cs typeface="Didact Gothic"/>
                <a:sym typeface="Didact Gothic"/>
              </a:rPr>
              <a:t>hasičského</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hnutí</a:t>
            </a:r>
            <a:r>
              <a:rPr lang="en-US" sz="1423" spc="148">
                <a:solidFill>
                  <a:srgbClr val="A00000"/>
                </a:solidFill>
                <a:latin typeface="Didact Gothic"/>
                <a:ea typeface="Didact Gothic"/>
                <a:cs typeface="Didact Gothic"/>
                <a:sym typeface="Didact Gothic"/>
              </a:rPr>
              <a:t> – </a:t>
            </a:r>
            <a:r>
              <a:rPr lang="en-US" sz="1423" spc="148" err="1">
                <a:solidFill>
                  <a:srgbClr val="A00000"/>
                </a:solidFill>
                <a:latin typeface="Didact Gothic"/>
                <a:ea typeface="Didact Gothic"/>
                <a:cs typeface="Didact Gothic"/>
                <a:sym typeface="Didact Gothic"/>
              </a:rPr>
              <a:t>Navštívil</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Přibyslav</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kde</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si</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prohlédl</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expozici</a:t>
            </a:r>
            <a:r>
              <a:rPr lang="en-US" sz="1423" spc="148">
                <a:solidFill>
                  <a:srgbClr val="A00000"/>
                </a:solidFill>
                <a:latin typeface="Didact Gothic"/>
                <a:ea typeface="Didact Gothic"/>
                <a:cs typeface="Didact Gothic"/>
                <a:sym typeface="Didact Gothic"/>
              </a:rPr>
              <a:t> o </a:t>
            </a:r>
            <a:r>
              <a:rPr lang="en-US" sz="1423" spc="148" err="1">
                <a:solidFill>
                  <a:srgbClr val="A00000"/>
                </a:solidFill>
                <a:latin typeface="Didact Gothic"/>
                <a:ea typeface="Didact Gothic"/>
                <a:cs typeface="Didact Gothic"/>
                <a:sym typeface="Didact Gothic"/>
              </a:rPr>
              <a:t>historii</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českého</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hasičství</a:t>
            </a:r>
            <a:r>
              <a:rPr lang="en-US" sz="1423" spc="148">
                <a:solidFill>
                  <a:srgbClr val="A00000"/>
                </a:solidFill>
                <a:latin typeface="Didact Gothic"/>
                <a:ea typeface="Didact Gothic"/>
                <a:cs typeface="Didact Gothic"/>
                <a:sym typeface="Didact Gothic"/>
              </a:rPr>
              <a:t>.</a:t>
            </a:r>
          </a:p>
          <a:p>
            <a:pPr marL="307274" lvl="1" indent="-153637" algn="ctr">
              <a:lnSpc>
                <a:spcPts val="1992"/>
              </a:lnSpc>
              <a:spcBef>
                <a:spcPct val="0"/>
              </a:spcBef>
              <a:buFont typeface="Arial"/>
              <a:buChar char="•"/>
            </a:pPr>
            <a:r>
              <a:rPr lang="en-US" sz="1423" spc="148" err="1">
                <a:solidFill>
                  <a:srgbClr val="A00000"/>
                </a:solidFill>
                <a:latin typeface="Didact Gothic"/>
                <a:ea typeface="Didact Gothic"/>
                <a:cs typeface="Didact Gothic"/>
                <a:sym typeface="Didact Gothic"/>
              </a:rPr>
              <a:t>Vyznamenání</a:t>
            </a:r>
            <a:r>
              <a:rPr lang="en-US" sz="1423" spc="148">
                <a:solidFill>
                  <a:srgbClr val="A00000"/>
                </a:solidFill>
                <a:latin typeface="Didact Gothic"/>
                <a:ea typeface="Didact Gothic"/>
                <a:cs typeface="Didact Gothic"/>
                <a:sym typeface="Didact Gothic"/>
              </a:rPr>
              <a:t> pro </a:t>
            </a:r>
            <a:r>
              <a:rPr lang="en-US" sz="1423" spc="148" err="1">
                <a:solidFill>
                  <a:srgbClr val="A00000"/>
                </a:solidFill>
                <a:latin typeface="Didact Gothic"/>
                <a:ea typeface="Didact Gothic"/>
                <a:cs typeface="Didact Gothic"/>
                <a:sym typeface="Didact Gothic"/>
              </a:rPr>
              <a:t>hasiče</a:t>
            </a:r>
            <a:r>
              <a:rPr lang="en-US" sz="1423" spc="148">
                <a:solidFill>
                  <a:srgbClr val="A00000"/>
                </a:solidFill>
                <a:latin typeface="Didact Gothic"/>
                <a:ea typeface="Didact Gothic"/>
                <a:cs typeface="Didact Gothic"/>
                <a:sym typeface="Didact Gothic"/>
              </a:rPr>
              <a:t> – V </a:t>
            </a:r>
            <a:r>
              <a:rPr lang="en-US" sz="1423" spc="148" err="1">
                <a:solidFill>
                  <a:srgbClr val="A00000"/>
                </a:solidFill>
                <a:latin typeface="Didact Gothic"/>
                <a:ea typeface="Didact Gothic"/>
                <a:cs typeface="Didact Gothic"/>
                <a:sym typeface="Didact Gothic"/>
              </a:rPr>
              <a:t>roce</a:t>
            </a:r>
            <a:r>
              <a:rPr lang="en-US" sz="1423" spc="148">
                <a:solidFill>
                  <a:srgbClr val="A00000"/>
                </a:solidFill>
                <a:latin typeface="Didact Gothic"/>
                <a:ea typeface="Didact Gothic"/>
                <a:cs typeface="Didact Gothic"/>
                <a:sym typeface="Didact Gothic"/>
              </a:rPr>
              <a:t> 2000 </a:t>
            </a:r>
            <a:r>
              <a:rPr lang="en-US" sz="1423" spc="148" err="1">
                <a:solidFill>
                  <a:srgbClr val="A00000"/>
                </a:solidFill>
                <a:latin typeface="Didact Gothic"/>
                <a:ea typeface="Didact Gothic"/>
                <a:cs typeface="Didact Gothic"/>
                <a:sym typeface="Didact Gothic"/>
              </a:rPr>
              <a:t>ocenil</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hasiče</a:t>
            </a:r>
            <a:r>
              <a:rPr lang="en-US" sz="1423" spc="148">
                <a:solidFill>
                  <a:srgbClr val="A00000"/>
                </a:solidFill>
                <a:latin typeface="Didact Gothic"/>
                <a:ea typeface="Didact Gothic"/>
                <a:cs typeface="Didact Gothic"/>
                <a:sym typeface="Didact Gothic"/>
              </a:rPr>
              <a:t> a </a:t>
            </a:r>
            <a:r>
              <a:rPr lang="en-US" sz="1423" spc="148" err="1">
                <a:solidFill>
                  <a:srgbClr val="A00000"/>
                </a:solidFill>
                <a:latin typeface="Didact Gothic"/>
                <a:ea typeface="Didact Gothic"/>
                <a:cs typeface="Didact Gothic"/>
                <a:sym typeface="Didact Gothic"/>
              </a:rPr>
              <a:t>záchranáře</a:t>
            </a:r>
            <a:r>
              <a:rPr lang="en-US" sz="1423" spc="148">
                <a:solidFill>
                  <a:srgbClr val="A00000"/>
                </a:solidFill>
                <a:latin typeface="Didact Gothic"/>
                <a:ea typeface="Didact Gothic"/>
                <a:cs typeface="Didact Gothic"/>
                <a:sym typeface="Didact Gothic"/>
              </a:rPr>
              <a:t> za </a:t>
            </a:r>
            <a:r>
              <a:rPr lang="en-US" sz="1423" spc="148" err="1">
                <a:solidFill>
                  <a:srgbClr val="A00000"/>
                </a:solidFill>
                <a:latin typeface="Didact Gothic"/>
                <a:ea typeface="Didact Gothic"/>
                <a:cs typeface="Didact Gothic"/>
                <a:sym typeface="Didact Gothic"/>
              </a:rPr>
              <a:t>jejich</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pomoc</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při</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ničivých</a:t>
            </a:r>
            <a:r>
              <a:rPr lang="en-US" sz="1423" spc="148">
                <a:solidFill>
                  <a:srgbClr val="A00000"/>
                </a:solidFill>
                <a:latin typeface="Didact Gothic"/>
                <a:ea typeface="Didact Gothic"/>
                <a:cs typeface="Didact Gothic"/>
                <a:sym typeface="Didact Gothic"/>
              </a:rPr>
              <a:t> </a:t>
            </a:r>
            <a:r>
              <a:rPr lang="en-US" sz="1423" spc="148" err="1">
                <a:solidFill>
                  <a:srgbClr val="A00000"/>
                </a:solidFill>
                <a:latin typeface="Didact Gothic"/>
                <a:ea typeface="Didact Gothic"/>
                <a:cs typeface="Didact Gothic"/>
                <a:sym typeface="Didact Gothic"/>
              </a:rPr>
              <a:t>povodních</a:t>
            </a:r>
            <a:r>
              <a:rPr lang="en-US" sz="1423" spc="148">
                <a:solidFill>
                  <a:srgbClr val="A00000"/>
                </a:solidFill>
                <a:latin typeface="Didact Gothic"/>
                <a:ea typeface="Didact Gothic"/>
                <a:cs typeface="Didact Gothic"/>
                <a:sym typeface="Didact Gothic"/>
              </a:rPr>
              <a:t>.</a:t>
            </a:r>
          </a:p>
        </p:txBody>
      </p:sp>
      <p:sp>
        <p:nvSpPr>
          <p:cNvPr id="26" name="TextBox 26"/>
          <p:cNvSpPr txBox="1"/>
          <p:nvPr/>
        </p:nvSpPr>
        <p:spPr>
          <a:xfrm>
            <a:off x="1978240" y="2414119"/>
            <a:ext cx="3736759" cy="507402"/>
          </a:xfrm>
          <a:prstGeom prst="rect">
            <a:avLst/>
          </a:prstGeom>
        </p:spPr>
        <p:txBody>
          <a:bodyPr wrap="square" lIns="0" tIns="0" rIns="0" bIns="0" rtlCol="0" anchor="t">
            <a:spAutoFit/>
          </a:bodyPr>
          <a:lstStyle/>
          <a:p>
            <a:pPr marL="626112" lvl="1" indent="-313056" algn="ctr">
              <a:lnSpc>
                <a:spcPts val="4060"/>
              </a:lnSpc>
              <a:buFont typeface="Arial"/>
              <a:buChar char="•"/>
            </a:pPr>
            <a:r>
              <a:rPr lang="en-US" sz="2900" err="1">
                <a:solidFill>
                  <a:srgbClr val="9B7266"/>
                </a:solidFill>
                <a:latin typeface="Lora"/>
                <a:ea typeface="Lora"/>
                <a:cs typeface="Lora"/>
                <a:sym typeface="Lora"/>
              </a:rPr>
              <a:t>České</a:t>
            </a:r>
            <a:r>
              <a:rPr lang="en-US" sz="2900">
                <a:solidFill>
                  <a:srgbClr val="9B7266"/>
                </a:solidFill>
                <a:latin typeface="Lora"/>
                <a:ea typeface="Lora"/>
                <a:cs typeface="Lora"/>
                <a:sym typeface="Lora"/>
              </a:rPr>
              <a:t> </a:t>
            </a:r>
            <a:r>
              <a:rPr lang="en-US" sz="2900" err="1">
                <a:solidFill>
                  <a:srgbClr val="9B7266"/>
                </a:solidFill>
                <a:latin typeface="Lora"/>
                <a:ea typeface="Lora"/>
                <a:cs typeface="Lora"/>
                <a:sym typeface="Lora"/>
              </a:rPr>
              <a:t>osobnosti</a:t>
            </a:r>
            <a:endParaRPr lang="en-US" sz="2900">
              <a:solidFill>
                <a:srgbClr val="9B7266"/>
              </a:solidFill>
              <a:latin typeface="Lora"/>
              <a:ea typeface="Lora"/>
              <a:cs typeface="Lora"/>
              <a:sym typeface="Lora"/>
            </a:endParaRP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997EAB556483148B79206D1838E186F" ma:contentTypeVersion="18" ma:contentTypeDescription="Vytvoří nový dokument" ma:contentTypeScope="" ma:versionID="a18d8d5f73f225c34b7c0fc69d73b0cd">
  <xsd:schema xmlns:xsd="http://www.w3.org/2001/XMLSchema" xmlns:xs="http://www.w3.org/2001/XMLSchema" xmlns:p="http://schemas.microsoft.com/office/2006/metadata/properties" xmlns:ns3="7cbf6d47-3320-4e52-963b-79af3d29c09f" xmlns:ns4="4cdcbe7c-c0b4-42b4-af84-506a545c4b72" targetNamespace="http://schemas.microsoft.com/office/2006/metadata/properties" ma:root="true" ma:fieldsID="1d72b837f613736ee897a3b3a58d1ea6" ns3:_="" ns4:_="">
    <xsd:import namespace="7cbf6d47-3320-4e52-963b-79af3d29c09f"/>
    <xsd:import namespace="4cdcbe7c-c0b4-42b4-af84-506a545c4b7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_activity" minOccurs="0"/>
                <xsd:element ref="ns4:MediaServiceDateTaken" minOccurs="0"/>
                <xsd:element ref="ns4:MediaServiceAutoTags" minOccurs="0"/>
                <xsd:element ref="ns4:MediaServiceLocation" minOccurs="0"/>
                <xsd:element ref="ns4:MediaServiceGenerationTime" minOccurs="0"/>
                <xsd:element ref="ns4:MediaServiceEventHashCode" minOccurs="0"/>
                <xsd:element ref="ns4:MediaLengthInSeconds" minOccurs="0"/>
                <xsd:element ref="ns4:MediaServiceObjectDetectorVersions" minOccurs="0"/>
                <xsd:element ref="ns4:MediaServiceOCR" minOccurs="0"/>
                <xsd:element ref="ns4:MediaServiceSearchPropertie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bf6d47-3320-4e52-963b-79af3d29c09f" elementFormDefault="qualified">
    <xsd:import namespace="http://schemas.microsoft.com/office/2006/documentManagement/types"/>
    <xsd:import namespace="http://schemas.microsoft.com/office/infopath/2007/PartnerControls"/>
    <xsd:element name="SharedWithUsers" ma:index="8"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dílené s podrobnostmi" ma:internalName="SharedWithDetails" ma:readOnly="true">
      <xsd:simpleType>
        <xsd:restriction base="dms:Note">
          <xsd:maxLength value="255"/>
        </xsd:restriction>
      </xsd:simpleType>
    </xsd:element>
    <xsd:element name="SharingHintHash" ma:index="10" nillable="true" ma:displayName="Hodnota hash upozornění na sdílení"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dcbe7c-c0b4-42b4-af84-506a545c4b7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cdcbe7c-c0b4-42b4-af84-506a545c4b72" xsi:nil="true"/>
  </documentManagement>
</p:properties>
</file>

<file path=customXml/itemProps1.xml><?xml version="1.0" encoding="utf-8"?>
<ds:datastoreItem xmlns:ds="http://schemas.openxmlformats.org/officeDocument/2006/customXml" ds:itemID="{DE08D3B0-6E87-417A-9E90-28F768F90767}">
  <ds:schemaRefs>
    <ds:schemaRef ds:uri="4cdcbe7c-c0b4-42b4-af84-506a545c4b72"/>
    <ds:schemaRef ds:uri="7cbf6d47-3320-4e52-963b-79af3d29c0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4291380E-81D1-4535-B326-1C759ED531C0}">
  <ds:schemaRefs>
    <ds:schemaRef ds:uri="http://schemas.microsoft.com/sharepoint/v3/contenttype/forms"/>
  </ds:schemaRefs>
</ds:datastoreItem>
</file>

<file path=customXml/itemProps3.xml><?xml version="1.0" encoding="utf-8"?>
<ds:datastoreItem xmlns:ds="http://schemas.openxmlformats.org/officeDocument/2006/customXml" ds:itemID="{149CD40D-E096-446A-8F58-BC94DDE3841D}">
  <ds:schemaRefs>
    <ds:schemaRef ds:uri="7cbf6d47-3320-4e52-963b-79af3d29c09f"/>
    <ds:schemaRef ds:uri="4cdcbe7c-c0b4-42b4-af84-506a545c4b72"/>
    <ds:schemaRef ds:uri="http://purl.org/dc/elements/1.1/"/>
    <ds:schemaRef ds:uri="http://www.w3.org/XML/1998/namespace"/>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0</TotalTime>
  <Words>2618</Words>
  <Application>Microsoft Office PowerPoint</Application>
  <PresentationFormat>Custom</PresentationFormat>
  <Paragraphs>200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Didact Gothic</vt:lpstr>
      <vt:lpstr>Calibri</vt:lpstr>
      <vt:lpstr>Cantata One</vt:lpstr>
      <vt:lpstr>Lora</vt:lpstr>
      <vt:lpstr>Lora Bold</vt:lpstr>
      <vt:lpstr>HK Grotesk</vt:lpstr>
      <vt:lpstr>Arial</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HISTORIE A BUDOUCNOST HAŠENÍ</dc:title>
  <dc:creator>Anastazie Pokludová</dc:creator>
  <cp:lastModifiedBy>Pokludová Anastázie</cp:lastModifiedBy>
  <cp:revision>1</cp:revision>
  <dcterms:created xsi:type="dcterms:W3CDTF">2006-08-16T00:00:00Z</dcterms:created>
  <dcterms:modified xsi:type="dcterms:W3CDTF">2026-02-11T18:54:20Z</dcterms:modified>
  <dc:identifier>DAGcj6LjTsk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0x0101004997EAB556483148B79206D1838E186F</vt:lpwstr>
  </property>
  <property fmtid="{D5CDD505-2E9C-101B-9397-08002B2CF9AE}" name="NXPowerLiteLastOptimized" pid="3">
    <vt:lpwstr>8415523</vt:lpwstr>
  </property>
  <property fmtid="{D5CDD505-2E9C-101B-9397-08002B2CF9AE}" name="NXPowerLiteSettings" pid="4">
    <vt:lpwstr>F7000400038000</vt:lpwstr>
  </property>
  <property fmtid="{D5CDD505-2E9C-101B-9397-08002B2CF9AE}" name="NXPowerLiteVersion" pid="5">
    <vt:lpwstr>S10.9.5</vt:lpwstr>
  </property>
</Properties>
</file>